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258" r:id="rId4"/>
    <p:sldId id="281" r:id="rId5"/>
    <p:sldId id="282" r:id="rId6"/>
    <p:sldId id="283" r:id="rId7"/>
    <p:sldId id="259" r:id="rId8"/>
    <p:sldId id="284" r:id="rId9"/>
    <p:sldId id="261" r:id="rId10"/>
    <p:sldId id="285" r:id="rId11"/>
    <p:sldId id="286" r:id="rId12"/>
    <p:sldId id="287" r:id="rId13"/>
    <p:sldId id="263" r:id="rId14"/>
    <p:sldId id="288" r:id="rId15"/>
    <p:sldId id="264" r:id="rId16"/>
    <p:sldId id="289" r:id="rId17"/>
    <p:sldId id="290" r:id="rId18"/>
    <p:sldId id="265" r:id="rId19"/>
    <p:sldId id="291" r:id="rId20"/>
    <p:sldId id="292" r:id="rId21"/>
    <p:sldId id="293" r:id="rId22"/>
    <p:sldId id="294" r:id="rId23"/>
    <p:sldId id="295" r:id="rId24"/>
    <p:sldId id="296" r:id="rId25"/>
    <p:sldId id="271" r:id="rId26"/>
    <p:sldId id="297" r:id="rId27"/>
    <p:sldId id="298" r:id="rId28"/>
    <p:sldId id="299" r:id="rId29"/>
    <p:sldId id="300" r:id="rId30"/>
    <p:sldId id="301" r:id="rId31"/>
    <p:sldId id="302" r:id="rId32"/>
    <p:sldId id="30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7A586-4907-4D94-95B0-37EDADC36D0E}"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787A0-DBD2-44EB-A1C8-89E832E8F53E}" type="slidenum">
              <a:rPr lang="en-US" smtClean="0"/>
              <a:t>‹#›</a:t>
            </a:fld>
            <a:endParaRPr lang="en-US"/>
          </a:p>
        </p:txBody>
      </p:sp>
    </p:spTree>
    <p:extLst>
      <p:ext uri="{BB962C8B-B14F-4D97-AF65-F5344CB8AC3E}">
        <p14:creationId xmlns:p14="http://schemas.microsoft.com/office/powerpoint/2010/main" val="368366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2787A0-DBD2-44EB-A1C8-89E832E8F53E}" type="slidenum">
              <a:rPr lang="en-US" smtClean="0"/>
              <a:t>17</a:t>
            </a:fld>
            <a:endParaRPr lang="en-US"/>
          </a:p>
        </p:txBody>
      </p:sp>
    </p:spTree>
    <p:extLst>
      <p:ext uri="{BB962C8B-B14F-4D97-AF65-F5344CB8AC3E}">
        <p14:creationId xmlns:p14="http://schemas.microsoft.com/office/powerpoint/2010/main" val="300428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384580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241AA1-C46F-476E-8CC8-2122E11C7603}"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243909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2892161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638073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495075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75327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1551451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633644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91783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41241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241AA1-C46F-476E-8CC8-2122E11C7603}" type="datetimeFigureOut">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8345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241AA1-C46F-476E-8CC8-2122E11C7603}"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63164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241AA1-C46F-476E-8CC8-2122E11C7603}" type="datetimeFigureOut">
              <a:rPr lang="en-US" smtClean="0"/>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189129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241AA1-C46F-476E-8CC8-2122E11C7603}" type="datetimeFigureOut">
              <a:rPr lang="en-US" smtClean="0"/>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345658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241AA1-C46F-476E-8CC8-2122E11C7603}" type="datetimeFigureOut">
              <a:rPr lang="en-US" smtClean="0"/>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18074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241AA1-C46F-476E-8CC8-2122E11C7603}"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789595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241AA1-C46F-476E-8CC8-2122E11C7603}" type="datetimeFigureOut">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45177-E0DC-485A-A0CF-7C464F70A97B}" type="slidenum">
              <a:rPr lang="en-US" smtClean="0"/>
              <a:t>‹#›</a:t>
            </a:fld>
            <a:endParaRPr lang="en-US"/>
          </a:p>
        </p:txBody>
      </p:sp>
    </p:spTree>
    <p:extLst>
      <p:ext uri="{BB962C8B-B14F-4D97-AF65-F5344CB8AC3E}">
        <p14:creationId xmlns:p14="http://schemas.microsoft.com/office/powerpoint/2010/main" val="2950693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241AA1-C46F-476E-8CC8-2122E11C7603}" type="datetimeFigureOut">
              <a:rPr lang="en-US" smtClean="0"/>
              <a:t>7/4/2024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F45177-E0DC-485A-A0CF-7C464F70A97B}" type="slidenum">
              <a:rPr lang="en-US" smtClean="0"/>
              <a:t>‹#›</a:t>
            </a:fld>
            <a:endParaRPr lang="en-US"/>
          </a:p>
        </p:txBody>
      </p:sp>
    </p:spTree>
    <p:extLst>
      <p:ext uri="{BB962C8B-B14F-4D97-AF65-F5344CB8AC3E}">
        <p14:creationId xmlns:p14="http://schemas.microsoft.com/office/powerpoint/2010/main" val="2721036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436D-BCCA-4692-A45B-284B2290F3FC}"/>
              </a:ext>
            </a:extLst>
          </p:cNvPr>
          <p:cNvSpPr>
            <a:spLocks noGrp="1"/>
          </p:cNvSpPr>
          <p:nvPr>
            <p:ph type="ctrTitle"/>
          </p:nvPr>
        </p:nvSpPr>
        <p:spPr>
          <a:xfrm>
            <a:off x="2792213" y="1214968"/>
            <a:ext cx="8949071" cy="2616199"/>
          </a:xfrm>
        </p:spPr>
        <p:txBody>
          <a:bodyPr/>
          <a:lstStyle/>
          <a:p>
            <a:r>
              <a:rPr lang="en-US" b="1" dirty="0" err="1">
                <a:latin typeface="Arial" panose="020B0604020202020204" pitchFamily="34" charset="0"/>
                <a:cs typeface="Arial" panose="020B0604020202020204" pitchFamily="34" charset="0"/>
              </a:rPr>
              <a:t>Tài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training STM32</a:t>
            </a:r>
          </a:p>
        </p:txBody>
      </p:sp>
      <p:sp>
        <p:nvSpPr>
          <p:cNvPr id="3" name="Subtitle 2">
            <a:extLst>
              <a:ext uri="{FF2B5EF4-FFF2-40B4-BE49-F238E27FC236}">
                <a16:creationId xmlns:a16="http://schemas.microsoft.com/office/drawing/2014/main" id="{8BB3DD78-BAB3-440D-817D-AB9264763C0A}"/>
              </a:ext>
            </a:extLst>
          </p:cNvPr>
          <p:cNvSpPr>
            <a:spLocks noGrp="1"/>
          </p:cNvSpPr>
          <p:nvPr>
            <p:ph type="subTitle" idx="1"/>
          </p:nvPr>
        </p:nvSpPr>
        <p:spPr>
          <a:xfrm>
            <a:off x="3538729" y="3996267"/>
            <a:ext cx="7964294" cy="1388534"/>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07/2024</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hợp</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kiến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thiết</a:t>
            </a:r>
            <a:endParaRPr lang="en-US" sz="2400" b="1" dirty="0">
              <a:latin typeface="Times New Roman" panose="02020603050405020304" pitchFamily="18" charset="0"/>
              <a:cs typeface="Times New Roman" panose="02020603050405020304" pitchFamily="18" charset="0"/>
            </a:endParaRPr>
          </a:p>
        </p:txBody>
      </p:sp>
      <p:pic>
        <p:nvPicPr>
          <p:cNvPr id="1026" name="Picture 2" descr="Department of Information Technology">
            <a:extLst>
              <a:ext uri="{FF2B5EF4-FFF2-40B4-BE49-F238E27FC236}">
                <a16:creationId xmlns:a16="http://schemas.microsoft.com/office/drawing/2014/main" id="{69DB3FEB-DC43-4FCF-9AB5-BC850B5A3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971" y="4612428"/>
            <a:ext cx="8084058" cy="2245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9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3. </a:t>
            </a:r>
            <a:r>
              <a:rPr lang="en-US" dirty="0">
                <a:solidFill>
                  <a:schemeClr val="tx1"/>
                </a:solidFill>
                <a:latin typeface="Arial" panose="020B0604020202020204" pitchFamily="34" charset="0"/>
                <a:cs typeface="Arial" panose="020B0604020202020204" pitchFamily="34" charset="0"/>
              </a:rPr>
              <a:t>MCU Clock tree</a:t>
            </a:r>
            <a:endParaRPr lang="en-US" dirty="0"/>
          </a:p>
        </p:txBody>
      </p:sp>
      <p:pic>
        <p:nvPicPr>
          <p:cNvPr id="6" name="Picture 5">
            <a:extLst>
              <a:ext uri="{FF2B5EF4-FFF2-40B4-BE49-F238E27FC236}">
                <a16:creationId xmlns:a16="http://schemas.microsoft.com/office/drawing/2014/main" id="{56EF3B8D-37E4-AFF5-DA8E-A347AE6E31E9}"/>
              </a:ext>
            </a:extLst>
          </p:cNvPr>
          <p:cNvPicPr>
            <a:picLocks noChangeAspect="1"/>
          </p:cNvPicPr>
          <p:nvPr/>
        </p:nvPicPr>
        <p:blipFill>
          <a:blip r:embed="rId2"/>
          <a:stretch>
            <a:fillRect/>
          </a:stretch>
        </p:blipFill>
        <p:spPr>
          <a:xfrm>
            <a:off x="0" y="1035175"/>
            <a:ext cx="12192000" cy="5507497"/>
          </a:xfrm>
          <a:prstGeom prst="rect">
            <a:avLst/>
          </a:prstGeom>
        </p:spPr>
      </p:pic>
    </p:spTree>
    <p:extLst>
      <p:ext uri="{BB962C8B-B14F-4D97-AF65-F5344CB8AC3E}">
        <p14:creationId xmlns:p14="http://schemas.microsoft.com/office/powerpoint/2010/main" val="3095036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3. </a:t>
            </a:r>
            <a:r>
              <a:rPr lang="en-US" dirty="0">
                <a:solidFill>
                  <a:schemeClr val="tx1"/>
                </a:solidFill>
                <a:latin typeface="Arial" panose="020B0604020202020204" pitchFamily="34" charset="0"/>
                <a:cs typeface="Arial" panose="020B0604020202020204" pitchFamily="34" charset="0"/>
              </a:rPr>
              <a:t>MCU Clock tree</a:t>
            </a:r>
            <a:endParaRPr lang="en-US" dirty="0"/>
          </a:p>
        </p:txBody>
      </p:sp>
      <p:pic>
        <p:nvPicPr>
          <p:cNvPr id="6" name="Picture 5">
            <a:extLst>
              <a:ext uri="{FF2B5EF4-FFF2-40B4-BE49-F238E27FC236}">
                <a16:creationId xmlns:a16="http://schemas.microsoft.com/office/drawing/2014/main" id="{929EE953-19CA-C424-968E-0B80FD912A60}"/>
              </a:ext>
            </a:extLst>
          </p:cNvPr>
          <p:cNvPicPr>
            <a:picLocks noChangeAspect="1"/>
          </p:cNvPicPr>
          <p:nvPr/>
        </p:nvPicPr>
        <p:blipFill>
          <a:blip r:embed="rId2"/>
          <a:stretch>
            <a:fillRect/>
          </a:stretch>
        </p:blipFill>
        <p:spPr>
          <a:xfrm>
            <a:off x="0" y="736106"/>
            <a:ext cx="12192000" cy="5385787"/>
          </a:xfrm>
          <a:prstGeom prst="rect">
            <a:avLst/>
          </a:prstGeom>
        </p:spPr>
      </p:pic>
    </p:spTree>
    <p:extLst>
      <p:ext uri="{BB962C8B-B14F-4D97-AF65-F5344CB8AC3E}">
        <p14:creationId xmlns:p14="http://schemas.microsoft.com/office/powerpoint/2010/main" val="242059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3. </a:t>
            </a:r>
            <a:r>
              <a:rPr lang="en-US" dirty="0">
                <a:solidFill>
                  <a:schemeClr val="tx1"/>
                </a:solidFill>
                <a:latin typeface="Arial" panose="020B0604020202020204" pitchFamily="34" charset="0"/>
                <a:cs typeface="Arial" panose="020B0604020202020204" pitchFamily="34" charset="0"/>
              </a:rPr>
              <a:t>MCU Clock tree</a:t>
            </a:r>
            <a:endParaRPr lang="en-US" dirty="0"/>
          </a:p>
        </p:txBody>
      </p:sp>
      <p:pic>
        <p:nvPicPr>
          <p:cNvPr id="6" name="Picture 5">
            <a:extLst>
              <a:ext uri="{FF2B5EF4-FFF2-40B4-BE49-F238E27FC236}">
                <a16:creationId xmlns:a16="http://schemas.microsoft.com/office/drawing/2014/main" id="{57820B1C-43CF-FE0C-2546-C16D42361324}"/>
              </a:ext>
            </a:extLst>
          </p:cNvPr>
          <p:cNvPicPr>
            <a:picLocks noChangeAspect="1"/>
          </p:cNvPicPr>
          <p:nvPr/>
        </p:nvPicPr>
        <p:blipFill>
          <a:blip r:embed="rId2"/>
          <a:stretch>
            <a:fillRect/>
          </a:stretch>
        </p:blipFill>
        <p:spPr>
          <a:xfrm>
            <a:off x="0" y="797668"/>
            <a:ext cx="12192000" cy="5851270"/>
          </a:xfrm>
          <a:prstGeom prst="rect">
            <a:avLst/>
          </a:prstGeom>
        </p:spPr>
      </p:pic>
    </p:spTree>
    <p:extLst>
      <p:ext uri="{BB962C8B-B14F-4D97-AF65-F5344CB8AC3E}">
        <p14:creationId xmlns:p14="http://schemas.microsoft.com/office/powerpoint/2010/main" val="12665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4. </a:t>
            </a:r>
            <a:r>
              <a:rPr lang="en-US" dirty="0">
                <a:latin typeface="Arial" panose="020B0604020202020204" pitchFamily="34" charset="0"/>
                <a:cs typeface="Arial" panose="020B0604020202020204" pitchFamily="34" charset="0"/>
              </a:rPr>
              <a:t>Vector table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MCU interrupt design</a:t>
            </a:r>
            <a:endParaRPr lang="en-US" dirty="0"/>
          </a:p>
        </p:txBody>
      </p:sp>
      <p:sp>
        <p:nvSpPr>
          <p:cNvPr id="3" name="Rectangle 2">
            <a:extLst>
              <a:ext uri="{FF2B5EF4-FFF2-40B4-BE49-F238E27FC236}">
                <a16:creationId xmlns:a16="http://schemas.microsoft.com/office/drawing/2014/main" id="{4ED53A11-F91B-2591-D359-080374752BA8}"/>
              </a:ext>
            </a:extLst>
          </p:cNvPr>
          <p:cNvSpPr>
            <a:spLocks noChangeArrowheads="1"/>
          </p:cNvSpPr>
          <p:nvPr/>
        </p:nvSpPr>
        <p:spPr bwMode="auto">
          <a:xfrm>
            <a:off x="1688592" y="1028500"/>
            <a:ext cx="8353594" cy="95866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chemeClr val="tx1"/>
                </a:solidFill>
                <a:latin typeface="Arial" panose="020B0604020202020204" pitchFamily="34" charset="0"/>
                <a:cs typeface="Arial" panose="020B0604020202020204" pitchFamily="34" charset="0"/>
              </a:rPr>
              <a:t>Vector table </a:t>
            </a:r>
            <a:r>
              <a:rPr lang="en-US" altLang="en-US" sz="2000" b="1" dirty="0" err="1">
                <a:solidFill>
                  <a:schemeClr val="tx1"/>
                </a:solidFill>
                <a:latin typeface="Arial" panose="020B0604020202020204" pitchFamily="34" charset="0"/>
                <a:cs typeface="Arial" panose="020B0604020202020204" pitchFamily="34" charset="0"/>
              </a:rPr>
              <a:t>là</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gì</a:t>
            </a:r>
            <a:r>
              <a:rPr lang="en-US" altLang="en-US" sz="2000" b="1" dirty="0">
                <a:solidFill>
                  <a:schemeClr val="tx1"/>
                </a:solidFill>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Vector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là</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gì</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p:txBody>
      </p:sp>
      <p:sp>
        <p:nvSpPr>
          <p:cNvPr id="5" name="Rectangle 4">
            <a:extLst>
              <a:ext uri="{FF2B5EF4-FFF2-40B4-BE49-F238E27FC236}">
                <a16:creationId xmlns:a16="http://schemas.microsoft.com/office/drawing/2014/main" id="{AA100266-8436-E495-58BE-43FD8D4A3BB5}"/>
              </a:ext>
            </a:extLst>
          </p:cNvPr>
          <p:cNvSpPr>
            <a:spLocks noChangeArrowheads="1"/>
          </p:cNvSpPr>
          <p:nvPr/>
        </p:nvSpPr>
        <p:spPr bwMode="auto">
          <a:xfrm>
            <a:off x="1919203" y="2606401"/>
            <a:ext cx="8353594" cy="188199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chemeClr val="tx1"/>
                </a:solidFill>
                <a:latin typeface="Arial" panose="020B0604020202020204" pitchFamily="34" charset="0"/>
                <a:cs typeface="Arial" panose="020B0604020202020204" pitchFamily="34" charset="0"/>
              </a:rPr>
              <a:t>Vector </a:t>
            </a:r>
            <a:r>
              <a:rPr lang="en-US" altLang="en-US" sz="2000" b="1" dirty="0" err="1">
                <a:solidFill>
                  <a:schemeClr val="tx1"/>
                </a:solidFill>
                <a:latin typeface="Arial" panose="020B0604020202020204" pitchFamily="34" charset="0"/>
                <a:cs typeface="Arial" panose="020B0604020202020204" pitchFamily="34" charset="0"/>
              </a:rPr>
              <a:t>khiến</a:t>
            </a:r>
            <a:r>
              <a:rPr lang="en-US" altLang="en-US" sz="2000" b="1" dirty="0">
                <a:solidFill>
                  <a:schemeClr val="tx1"/>
                </a:solidFill>
                <a:latin typeface="Arial" panose="020B0604020202020204" pitchFamily="34" charset="0"/>
                <a:cs typeface="Arial" panose="020B0604020202020204" pitchFamily="34" charset="0"/>
              </a:rPr>
              <a:t> ta </a:t>
            </a:r>
            <a:r>
              <a:rPr lang="en-US" altLang="en-US" sz="2000" b="1" dirty="0" err="1">
                <a:solidFill>
                  <a:schemeClr val="tx1"/>
                </a:solidFill>
                <a:latin typeface="Arial" panose="020B0604020202020204" pitchFamily="34" charset="0"/>
                <a:cs typeface="Arial" panose="020B0604020202020204" pitchFamily="34" charset="0"/>
              </a:rPr>
              <a:t>liên</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tưởng</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tới</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chiều</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phương</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hướng</a:t>
            </a:r>
            <a:r>
              <a:rPr lang="en-US" altLang="en-US" sz="2000" b="1" dirty="0">
                <a:solidFill>
                  <a:schemeClr val="tx1"/>
                </a:solidFill>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a:t>
            </a:r>
            <a:r>
              <a:rPr lang="en-US" altLang="en-US" sz="2000" b="1" dirty="0" err="1">
                <a:solidFill>
                  <a:schemeClr val="tx1"/>
                </a:solidFill>
                <a:latin typeface="Arial" panose="020B0604020202020204" pitchFamily="34" charset="0"/>
                <a:cs typeface="Arial" panose="020B0604020202020204" pitchFamily="34" charset="0"/>
              </a:rPr>
              <a:t>ụ</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thể</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hơn</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là</a:t>
            </a:r>
            <a:r>
              <a:rPr lang="en-US" altLang="en-US" sz="2000" b="1" dirty="0">
                <a:solidFill>
                  <a:schemeClr val="tx1"/>
                </a:solidFill>
                <a:latin typeface="Arial" panose="020B0604020202020204" pitchFamily="34" charset="0"/>
                <a:cs typeface="Arial" panose="020B0604020202020204" pitchFamily="34" charset="0"/>
              </a:rPr>
              <a:t> con </a:t>
            </a:r>
            <a:r>
              <a:rPr lang="en-US" altLang="en-US" sz="2000" b="1" dirty="0" err="1">
                <a:solidFill>
                  <a:schemeClr val="tx1"/>
                </a:solidFill>
                <a:latin typeface="Arial" panose="020B0604020202020204" pitchFamily="34" charset="0"/>
                <a:cs typeface="Arial" panose="020B0604020202020204" pitchFamily="34" charset="0"/>
              </a:rPr>
              <a:t>trỏ</a:t>
            </a:r>
            <a:r>
              <a:rPr lang="en-US" altLang="en-US" sz="2000" b="1" dirty="0">
                <a:solidFill>
                  <a:schemeClr val="tx1"/>
                </a:solidFill>
                <a:latin typeface="Arial" panose="020B0604020202020204" pitchFamily="34" charset="0"/>
                <a:cs typeface="Arial" panose="020B0604020202020204" pitchFamily="34" charset="0"/>
              </a:rPr>
              <a:t> hay </a:t>
            </a:r>
            <a:r>
              <a:rPr lang="en-US" altLang="en-US" sz="2000" b="1" dirty="0" err="1">
                <a:solidFill>
                  <a:schemeClr val="tx1"/>
                </a:solidFill>
                <a:latin typeface="Arial" panose="020B0604020202020204" pitchFamily="34" charset="0"/>
                <a:cs typeface="Arial" panose="020B0604020202020204" pitchFamily="34" charset="0"/>
              </a:rPr>
              <a:t>địa</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chỉ</a:t>
            </a:r>
            <a:endParaRPr lang="en-US" altLang="en-US" sz="2000" b="1"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Symbol" panose="05050102010706020507" pitchFamily="18" charset="2"/>
              <a:buChar char="Þ"/>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Vector table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là</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bảng</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chứa</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địa</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chỉ</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chứa</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các</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pointers</a:t>
            </a:r>
          </a:p>
          <a:p>
            <a:pPr marL="342900" marR="0" lvl="0" indent="-342900" algn="l" defTabSz="914400" rtl="0" eaLnBrk="0" fontAlgn="base" latinLnBrk="0" hangingPunct="0">
              <a:lnSpc>
                <a:spcPct val="150000"/>
              </a:lnSpc>
              <a:spcBef>
                <a:spcPct val="0"/>
              </a:spcBef>
              <a:spcAft>
                <a:spcPct val="0"/>
              </a:spcAft>
              <a:buClrTx/>
              <a:buSzTx/>
              <a:buFont typeface="Symbol" panose="05050102010706020507" pitchFamily="18" charset="2"/>
              <a:buChar char="Þ"/>
              <a:tabLst/>
            </a:pPr>
            <a:r>
              <a:rPr lang="en-US" altLang="en-US" sz="2000" b="1" dirty="0">
                <a:solidFill>
                  <a:schemeClr val="tx1"/>
                </a:solidFill>
                <a:latin typeface="Arial" panose="020B0604020202020204" pitchFamily="34" charset="0"/>
                <a:cs typeface="Arial" panose="020B0604020202020204" pitchFamily="34" charset="0"/>
              </a:rPr>
              <a:t>Vector </a:t>
            </a:r>
            <a:r>
              <a:rPr lang="en-US" altLang="en-US" sz="2000" b="1" dirty="0" err="1">
                <a:solidFill>
                  <a:schemeClr val="tx1"/>
                </a:solidFill>
                <a:latin typeface="Arial" panose="020B0604020202020204" pitchFamily="34" charset="0"/>
                <a:cs typeface="Arial" panose="020B0604020202020204" pitchFamily="34" charset="0"/>
              </a:rPr>
              <a:t>chứa</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địa</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chỉ</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của</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các</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hàm</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xử</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lý</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các</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ngoại</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lệ</a:t>
            </a:r>
            <a:endPar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6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4. </a:t>
            </a:r>
            <a:r>
              <a:rPr lang="en-US" dirty="0">
                <a:latin typeface="Arial" panose="020B0604020202020204" pitchFamily="34" charset="0"/>
                <a:cs typeface="Arial" panose="020B0604020202020204" pitchFamily="34" charset="0"/>
              </a:rPr>
              <a:t>Vector table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MCU interrupt design</a:t>
            </a:r>
            <a:endParaRPr lang="en-US" dirty="0"/>
          </a:p>
        </p:txBody>
      </p:sp>
      <p:pic>
        <p:nvPicPr>
          <p:cNvPr id="6" name="Picture 5">
            <a:extLst>
              <a:ext uri="{FF2B5EF4-FFF2-40B4-BE49-F238E27FC236}">
                <a16:creationId xmlns:a16="http://schemas.microsoft.com/office/drawing/2014/main" id="{F19997F8-0F5E-E176-36CB-CFF22B5D0E9B}"/>
              </a:ext>
            </a:extLst>
          </p:cNvPr>
          <p:cNvPicPr>
            <a:picLocks noChangeAspect="1"/>
          </p:cNvPicPr>
          <p:nvPr/>
        </p:nvPicPr>
        <p:blipFill>
          <a:blip r:embed="rId2"/>
          <a:stretch>
            <a:fillRect/>
          </a:stretch>
        </p:blipFill>
        <p:spPr>
          <a:xfrm>
            <a:off x="2033081" y="992221"/>
            <a:ext cx="8457729" cy="5554643"/>
          </a:xfrm>
          <a:prstGeom prst="rect">
            <a:avLst/>
          </a:prstGeom>
        </p:spPr>
      </p:pic>
    </p:spTree>
    <p:extLst>
      <p:ext uri="{BB962C8B-B14F-4D97-AF65-F5344CB8AC3E}">
        <p14:creationId xmlns:p14="http://schemas.microsoft.com/office/powerpoint/2010/main" val="330314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70BE53-5EEA-2A79-9D7C-8CBC9BE4BED1}"/>
              </a:ext>
            </a:extLst>
          </p:cNvPr>
          <p:cNvSpPr txBox="1">
            <a:spLocks/>
          </p:cNvSpPr>
          <p:nvPr/>
        </p:nvSpPr>
        <p:spPr>
          <a:xfrm>
            <a:off x="1688592" y="-136187"/>
            <a:ext cx="10366313" cy="93385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t>4. </a:t>
            </a:r>
            <a:r>
              <a:rPr lang="en-US">
                <a:latin typeface="Arial" panose="020B0604020202020204" pitchFamily="34" charset="0"/>
                <a:cs typeface="Arial" panose="020B0604020202020204" pitchFamily="34" charset="0"/>
              </a:rPr>
              <a:t>Vector table và MCU interrupt design</a:t>
            </a:r>
            <a:endParaRPr lang="en-US" dirty="0"/>
          </a:p>
        </p:txBody>
      </p:sp>
      <p:sp>
        <p:nvSpPr>
          <p:cNvPr id="10" name="TextBox 9">
            <a:extLst>
              <a:ext uri="{FF2B5EF4-FFF2-40B4-BE49-F238E27FC236}">
                <a16:creationId xmlns:a16="http://schemas.microsoft.com/office/drawing/2014/main" id="{48DED1D4-0B70-276F-5CC9-C116D26A82D0}"/>
              </a:ext>
            </a:extLst>
          </p:cNvPr>
          <p:cNvSpPr txBox="1"/>
          <p:nvPr/>
        </p:nvSpPr>
        <p:spPr>
          <a:xfrm>
            <a:off x="1889597" y="919901"/>
            <a:ext cx="9005381" cy="2118529"/>
          </a:xfrm>
          <a:prstGeom prst="rect">
            <a:avLst/>
          </a:prstGeom>
          <a:noFill/>
        </p:spPr>
        <p:txBody>
          <a:bodyPr wrap="square">
            <a:spAutoFit/>
          </a:bodyPr>
          <a:lstStyle/>
          <a:p>
            <a:pPr algn="just">
              <a:lnSpc>
                <a:spcPct val="150000"/>
              </a:lnSpc>
            </a:pPr>
            <a:r>
              <a:rPr lang="vi-VN" b="1" dirty="0"/>
              <a:t>NVIC</a:t>
            </a:r>
            <a:r>
              <a:rPr lang="vi-VN" dirty="0"/>
              <a:t> (Nested Vectored Interrupt Controller) là một thành phần quan trọng trong các vi điều khiển dòng STM32. NVIC quản lý và điều khiển các ngắt (interrupt) của vi điều khiển, cho phép xử lý ngắt một cách hiệu quả và ưu tiên các ngắt quan trọng hơn.</a:t>
            </a:r>
            <a:endParaRPr lang="en-US" dirty="0"/>
          </a:p>
          <a:p>
            <a:pPr marL="285750" indent="-285750" algn="just">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bới</a:t>
            </a:r>
            <a:r>
              <a:rPr lang="en-US" dirty="0">
                <a:latin typeface="Arial" panose="020B0604020202020204" pitchFamily="34" charset="0"/>
                <a:cs typeface="Arial" panose="020B0604020202020204" pitchFamily="34" charset="0"/>
              </a:rPr>
              <a:t> NVIC,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GPIOs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qua EXTI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NVIC.</a:t>
            </a:r>
          </a:p>
        </p:txBody>
      </p:sp>
      <p:sp>
        <p:nvSpPr>
          <p:cNvPr id="12" name="TextBox 11">
            <a:extLst>
              <a:ext uri="{FF2B5EF4-FFF2-40B4-BE49-F238E27FC236}">
                <a16:creationId xmlns:a16="http://schemas.microsoft.com/office/drawing/2014/main" id="{E9209F58-96A6-FD6E-3D38-61C36ADFD6DF}"/>
              </a:ext>
            </a:extLst>
          </p:cNvPr>
          <p:cNvSpPr txBox="1"/>
          <p:nvPr/>
        </p:nvSpPr>
        <p:spPr>
          <a:xfrm>
            <a:off x="5749047" y="4071344"/>
            <a:ext cx="5972781" cy="1287532"/>
          </a:xfrm>
          <a:prstGeom prst="rect">
            <a:avLst/>
          </a:prstGeom>
          <a:noFill/>
        </p:spPr>
        <p:txBody>
          <a:bodyPr wrap="square">
            <a:spAutoFit/>
          </a:bodyPr>
          <a:lstStyle/>
          <a:p>
            <a:pPr>
              <a:lnSpc>
                <a:spcPct val="150000"/>
              </a:lnSpc>
            </a:pPr>
            <a:r>
              <a:rPr lang="en-US" b="1" dirty="0">
                <a:latin typeface="Arial" panose="020B0604020202020204" pitchFamily="34" charset="0"/>
                <a:cs typeface="Arial" panose="020B0604020202020204" pitchFamily="34" charset="0"/>
              </a:rPr>
              <a:t>EXTI</a:t>
            </a:r>
            <a:r>
              <a:rPr lang="en-US" dirty="0">
                <a:latin typeface="Arial" panose="020B0604020202020204" pitchFamily="34" charset="0"/>
                <a:cs typeface="Arial" panose="020B0604020202020204" pitchFamily="34" charset="0"/>
              </a:rPr>
              <a:t> (External Interrupt/Event Controller)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ngắt</a:t>
            </a:r>
            <a:r>
              <a:rPr lang="en-US" dirty="0">
                <a:latin typeface="Arial" panose="020B0604020202020204" pitchFamily="34" charset="0"/>
                <a:cs typeface="Arial" panose="020B0604020202020204" pitchFamily="34" charset="0"/>
              </a:rPr>
              <a:t> (interrupts)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 (events)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GPIOs (General Purpose Input/Output)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ngoài</a:t>
            </a:r>
            <a:r>
              <a:rPr lang="en-US" dirty="0">
                <a:latin typeface="Arial" panose="020B0604020202020204" pitchFamily="34" charset="0"/>
                <a:cs typeface="Arial" panose="020B0604020202020204" pitchFamily="34" charset="0"/>
              </a:rPr>
              <a:t>.</a:t>
            </a:r>
          </a:p>
        </p:txBody>
      </p:sp>
      <p:pic>
        <p:nvPicPr>
          <p:cNvPr id="14" name="Picture 13">
            <a:extLst>
              <a:ext uri="{FF2B5EF4-FFF2-40B4-BE49-F238E27FC236}">
                <a16:creationId xmlns:a16="http://schemas.microsoft.com/office/drawing/2014/main" id="{46F7906D-4EDF-21D7-E9A9-70BD3DA5989D}"/>
              </a:ext>
            </a:extLst>
          </p:cNvPr>
          <p:cNvPicPr>
            <a:picLocks noChangeAspect="1"/>
          </p:cNvPicPr>
          <p:nvPr/>
        </p:nvPicPr>
        <p:blipFill>
          <a:blip r:embed="rId2"/>
          <a:stretch>
            <a:fillRect/>
          </a:stretch>
        </p:blipFill>
        <p:spPr>
          <a:xfrm>
            <a:off x="849933" y="3160663"/>
            <a:ext cx="4393275" cy="3490244"/>
          </a:xfrm>
          <a:prstGeom prst="rect">
            <a:avLst/>
          </a:prstGeom>
        </p:spPr>
      </p:pic>
    </p:spTree>
    <p:extLst>
      <p:ext uri="{BB962C8B-B14F-4D97-AF65-F5344CB8AC3E}">
        <p14:creationId xmlns:p14="http://schemas.microsoft.com/office/powerpoint/2010/main" val="4205312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70BE53-5EEA-2A79-9D7C-8CBC9BE4BED1}"/>
              </a:ext>
            </a:extLst>
          </p:cNvPr>
          <p:cNvSpPr txBox="1">
            <a:spLocks/>
          </p:cNvSpPr>
          <p:nvPr/>
        </p:nvSpPr>
        <p:spPr>
          <a:xfrm>
            <a:off x="1688592" y="-136187"/>
            <a:ext cx="10366313" cy="93385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t>4. </a:t>
            </a:r>
            <a:r>
              <a:rPr lang="en-US">
                <a:latin typeface="Arial" panose="020B0604020202020204" pitchFamily="34" charset="0"/>
                <a:cs typeface="Arial" panose="020B0604020202020204" pitchFamily="34" charset="0"/>
              </a:rPr>
              <a:t>Vector table và MCU interrupt design</a:t>
            </a:r>
            <a:endParaRPr lang="en-US" dirty="0"/>
          </a:p>
        </p:txBody>
      </p:sp>
      <p:pic>
        <p:nvPicPr>
          <p:cNvPr id="3" name="Picture 2">
            <a:extLst>
              <a:ext uri="{FF2B5EF4-FFF2-40B4-BE49-F238E27FC236}">
                <a16:creationId xmlns:a16="http://schemas.microsoft.com/office/drawing/2014/main" id="{B007DE48-407C-233E-33C4-8B2E19FA1240}"/>
              </a:ext>
            </a:extLst>
          </p:cNvPr>
          <p:cNvPicPr>
            <a:picLocks noChangeAspect="1"/>
          </p:cNvPicPr>
          <p:nvPr/>
        </p:nvPicPr>
        <p:blipFill>
          <a:blip r:embed="rId2"/>
          <a:stretch>
            <a:fillRect/>
          </a:stretch>
        </p:blipFill>
        <p:spPr>
          <a:xfrm>
            <a:off x="723261" y="851171"/>
            <a:ext cx="4230519" cy="2431915"/>
          </a:xfrm>
          <a:prstGeom prst="rect">
            <a:avLst/>
          </a:prstGeom>
        </p:spPr>
      </p:pic>
      <p:pic>
        <p:nvPicPr>
          <p:cNvPr id="5" name="Picture 4">
            <a:extLst>
              <a:ext uri="{FF2B5EF4-FFF2-40B4-BE49-F238E27FC236}">
                <a16:creationId xmlns:a16="http://schemas.microsoft.com/office/drawing/2014/main" id="{F5AFB0C6-B581-E8D0-603E-8ED56164CEB4}"/>
              </a:ext>
            </a:extLst>
          </p:cNvPr>
          <p:cNvPicPr>
            <a:picLocks noChangeAspect="1"/>
          </p:cNvPicPr>
          <p:nvPr/>
        </p:nvPicPr>
        <p:blipFill>
          <a:blip r:embed="rId3"/>
          <a:stretch>
            <a:fillRect/>
          </a:stretch>
        </p:blipFill>
        <p:spPr>
          <a:xfrm>
            <a:off x="723261" y="3706237"/>
            <a:ext cx="4230519" cy="2534742"/>
          </a:xfrm>
          <a:prstGeom prst="rect">
            <a:avLst/>
          </a:prstGeom>
        </p:spPr>
      </p:pic>
      <p:pic>
        <p:nvPicPr>
          <p:cNvPr id="7" name="Picture 6">
            <a:extLst>
              <a:ext uri="{FF2B5EF4-FFF2-40B4-BE49-F238E27FC236}">
                <a16:creationId xmlns:a16="http://schemas.microsoft.com/office/drawing/2014/main" id="{DDC12F7C-18C4-9B5C-1861-C9F5E451C408}"/>
              </a:ext>
            </a:extLst>
          </p:cNvPr>
          <p:cNvPicPr>
            <a:picLocks noChangeAspect="1"/>
          </p:cNvPicPr>
          <p:nvPr/>
        </p:nvPicPr>
        <p:blipFill>
          <a:blip r:embed="rId4"/>
          <a:stretch>
            <a:fillRect/>
          </a:stretch>
        </p:blipFill>
        <p:spPr>
          <a:xfrm>
            <a:off x="6871141" y="3637850"/>
            <a:ext cx="3936117" cy="2727738"/>
          </a:xfrm>
          <a:prstGeom prst="rect">
            <a:avLst/>
          </a:prstGeom>
        </p:spPr>
      </p:pic>
      <p:sp>
        <p:nvSpPr>
          <p:cNvPr id="9" name="TextBox 8">
            <a:extLst>
              <a:ext uri="{FF2B5EF4-FFF2-40B4-BE49-F238E27FC236}">
                <a16:creationId xmlns:a16="http://schemas.microsoft.com/office/drawing/2014/main" id="{05888751-54F5-3E46-8D9F-286202432DD9}"/>
              </a:ext>
            </a:extLst>
          </p:cNvPr>
          <p:cNvSpPr txBox="1"/>
          <p:nvPr/>
        </p:nvSpPr>
        <p:spPr>
          <a:xfrm>
            <a:off x="5470596" y="1756094"/>
            <a:ext cx="631721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ngắt</a:t>
            </a:r>
            <a:r>
              <a:rPr lang="en-US" dirty="0">
                <a:latin typeface="Arial" panose="020B0604020202020204" pitchFamily="34" charset="0"/>
                <a:cs typeface="Arial" panose="020B0604020202020204" pitchFamily="34" charset="0"/>
              </a:rPr>
              <a:t> In/Out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PA0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PB0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PC0,… </a:t>
            </a:r>
            <a:r>
              <a:rPr lang="en-US" dirty="0" err="1">
                <a:latin typeface="Arial" panose="020B0604020202020204" pitchFamily="34" charset="0"/>
                <a:cs typeface="Arial" panose="020B0604020202020204" pitchFamily="34" charset="0"/>
              </a:rPr>
              <a:t>Bởi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chúng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1 line EXTI0.</a:t>
            </a:r>
          </a:p>
        </p:txBody>
      </p:sp>
    </p:spTree>
    <p:extLst>
      <p:ext uri="{BB962C8B-B14F-4D97-AF65-F5344CB8AC3E}">
        <p14:creationId xmlns:p14="http://schemas.microsoft.com/office/powerpoint/2010/main" val="253967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70BE53-5EEA-2A79-9D7C-8CBC9BE4BED1}"/>
              </a:ext>
            </a:extLst>
          </p:cNvPr>
          <p:cNvSpPr txBox="1">
            <a:spLocks/>
          </p:cNvSpPr>
          <p:nvPr/>
        </p:nvSpPr>
        <p:spPr>
          <a:xfrm>
            <a:off x="1688592" y="-136187"/>
            <a:ext cx="10366313" cy="93385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t>4. </a:t>
            </a:r>
            <a:r>
              <a:rPr lang="en-US">
                <a:latin typeface="Arial" panose="020B0604020202020204" pitchFamily="34" charset="0"/>
                <a:cs typeface="Arial" panose="020B0604020202020204" pitchFamily="34" charset="0"/>
              </a:rPr>
              <a:t>Vector table và MCU interrupt design</a:t>
            </a:r>
            <a:endParaRPr lang="en-US" dirty="0"/>
          </a:p>
        </p:txBody>
      </p:sp>
      <p:pic>
        <p:nvPicPr>
          <p:cNvPr id="10" name="Picture 9">
            <a:extLst>
              <a:ext uri="{FF2B5EF4-FFF2-40B4-BE49-F238E27FC236}">
                <a16:creationId xmlns:a16="http://schemas.microsoft.com/office/drawing/2014/main" id="{A4EFD795-643A-FF76-79AE-6435979FF151}"/>
              </a:ext>
            </a:extLst>
          </p:cNvPr>
          <p:cNvPicPr>
            <a:picLocks noChangeAspect="1"/>
          </p:cNvPicPr>
          <p:nvPr/>
        </p:nvPicPr>
        <p:blipFill>
          <a:blip r:embed="rId3"/>
          <a:stretch>
            <a:fillRect/>
          </a:stretch>
        </p:blipFill>
        <p:spPr>
          <a:xfrm>
            <a:off x="324950" y="3065441"/>
            <a:ext cx="7049886" cy="3669131"/>
          </a:xfrm>
          <a:prstGeom prst="rect">
            <a:avLst/>
          </a:prstGeom>
        </p:spPr>
      </p:pic>
      <p:pic>
        <p:nvPicPr>
          <p:cNvPr id="4" name="Picture 3">
            <a:extLst>
              <a:ext uri="{FF2B5EF4-FFF2-40B4-BE49-F238E27FC236}">
                <a16:creationId xmlns:a16="http://schemas.microsoft.com/office/drawing/2014/main" id="{2F623DD2-B896-7F2F-B04A-60A3CBC5764B}"/>
              </a:ext>
            </a:extLst>
          </p:cNvPr>
          <p:cNvPicPr>
            <a:picLocks noChangeAspect="1"/>
          </p:cNvPicPr>
          <p:nvPr/>
        </p:nvPicPr>
        <p:blipFill>
          <a:blip r:embed="rId4"/>
          <a:stretch>
            <a:fillRect/>
          </a:stretch>
        </p:blipFill>
        <p:spPr>
          <a:xfrm>
            <a:off x="4253948" y="506896"/>
            <a:ext cx="7385115" cy="3473312"/>
          </a:xfrm>
          <a:prstGeom prst="rect">
            <a:avLst/>
          </a:prstGeom>
        </p:spPr>
      </p:pic>
    </p:spTree>
    <p:extLst>
      <p:ext uri="{BB962C8B-B14F-4D97-AF65-F5344CB8AC3E}">
        <p14:creationId xmlns:p14="http://schemas.microsoft.com/office/powerpoint/2010/main" val="1218689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4" name="Rectangle 2">
            <a:extLst>
              <a:ext uri="{FF2B5EF4-FFF2-40B4-BE49-F238E27FC236}">
                <a16:creationId xmlns:a16="http://schemas.microsoft.com/office/drawing/2014/main" id="{08E26153-BB5E-B8A1-0E33-A3DDE190349A}"/>
              </a:ext>
            </a:extLst>
          </p:cNvPr>
          <p:cNvSpPr>
            <a:spLocks noChangeArrowheads="1"/>
          </p:cNvSpPr>
          <p:nvPr/>
        </p:nvSpPr>
        <p:spPr bwMode="auto">
          <a:xfrm>
            <a:off x="1348123" y="797668"/>
            <a:ext cx="8019613" cy="142032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err="1">
                <a:solidFill>
                  <a:schemeClr val="tx1"/>
                </a:solidFill>
                <a:latin typeface="Arial" panose="020B0604020202020204" pitchFamily="34" charset="0"/>
                <a:cs typeface="Arial" panose="020B0604020202020204" pitchFamily="34" charset="0"/>
              </a:rPr>
              <a:t>Tổng</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quan</a:t>
            </a:r>
            <a:r>
              <a:rPr lang="en-US" altLang="en-US" sz="2000" b="1" dirty="0">
                <a:solidFill>
                  <a:schemeClr val="tx1"/>
                </a:solidFill>
                <a:latin typeface="Arial" panose="020B0604020202020204" pitchFamily="34" charset="0"/>
                <a:cs typeface="Arial" panose="020B0604020202020204" pitchFamily="34" charset="0"/>
              </a:rPr>
              <a:t>: </a:t>
            </a:r>
            <a:r>
              <a:rPr lang="vi-VN" sz="2000" dirty="0"/>
              <a:t>STM32F407ZET6 có tổng cộng 8 port GPIO từ GPIOA đến GPIOH, mỗi port có thể có đến 16 chân, tổng cộng có thể lên tới 112 chân GPIO khả dụng.</a:t>
            </a:r>
            <a:endPar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9E2FCF5-B425-5ECA-4201-BBBF60620269}"/>
              </a:ext>
            </a:extLst>
          </p:cNvPr>
          <p:cNvSpPr>
            <a:spLocks noChangeArrowheads="1"/>
          </p:cNvSpPr>
          <p:nvPr/>
        </p:nvSpPr>
        <p:spPr bwMode="auto">
          <a:xfrm>
            <a:off x="1828411" y="2639407"/>
            <a:ext cx="7873698" cy="372864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vi-VN" altLang="en-US" sz="2000" dirty="0">
                <a:solidFill>
                  <a:schemeClr val="tx1"/>
                </a:solidFill>
                <a:latin typeface="Arial" panose="020B0604020202020204" pitchFamily="34" charset="0"/>
                <a:cs typeface="Arial" panose="020B0604020202020204" pitchFamily="34" charset="0"/>
              </a:rPr>
              <a:t>Mỗi chân GPIO có thể được cấu hình để hoạt động ở các chế độ khác nhau:</a:t>
            </a:r>
            <a:endParaRPr lang="en-US" altLang="en-US" sz="2000"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vi-VN" altLang="en-US" sz="2000" dirty="0">
                <a:solidFill>
                  <a:schemeClr val="tx1"/>
                </a:solidFill>
                <a:latin typeface="Arial" panose="020B0604020202020204" pitchFamily="34" charset="0"/>
                <a:cs typeface="Arial" panose="020B0604020202020204" pitchFamily="34" charset="0"/>
              </a:rPr>
              <a:t>Input: Đầu vào (Input floating, Input pull-up, Input pull-down).</a:t>
            </a:r>
            <a:endParaRPr lang="en-US" altLang="en-US" sz="2000"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vi-VN" altLang="en-US" sz="2000" dirty="0">
                <a:solidFill>
                  <a:schemeClr val="tx1"/>
                </a:solidFill>
                <a:latin typeface="Arial" panose="020B0604020202020204" pitchFamily="34" charset="0"/>
                <a:cs typeface="Arial" panose="020B0604020202020204" pitchFamily="34" charset="0"/>
              </a:rPr>
              <a:t>Output: Đầu ra (Output push-pull, Output open-drain).</a:t>
            </a:r>
            <a:endParaRPr lang="en-US" altLang="en-US" sz="2000"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vi-VN" altLang="en-US" sz="2000" dirty="0">
                <a:solidFill>
                  <a:schemeClr val="tx1"/>
                </a:solidFill>
                <a:latin typeface="Arial" panose="020B0604020202020204" pitchFamily="34" charset="0"/>
                <a:cs typeface="Arial" panose="020B0604020202020204" pitchFamily="34" charset="0"/>
              </a:rPr>
              <a:t>Alternate Function (AF): Để sử dụng chân GPIO làm chức năng thay thế như UART, SPI, I2C, v.v.</a:t>
            </a:r>
            <a:endParaRPr lang="en-US" altLang="en-US" sz="2000"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vi-VN" altLang="en-US" sz="2000" dirty="0">
                <a:solidFill>
                  <a:schemeClr val="tx1"/>
                </a:solidFill>
                <a:latin typeface="Arial" panose="020B0604020202020204" pitchFamily="34" charset="0"/>
                <a:cs typeface="Arial" panose="020B0604020202020204" pitchFamily="34" charset="0"/>
              </a:rPr>
              <a:t>Analog: Để kết nối với các bộ chuyển đổi tín hiệu analog như ADC.</a:t>
            </a:r>
            <a:endPar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7811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3" name="Rectangle 2">
            <a:extLst>
              <a:ext uri="{FF2B5EF4-FFF2-40B4-BE49-F238E27FC236}">
                <a16:creationId xmlns:a16="http://schemas.microsoft.com/office/drawing/2014/main" id="{F9E2FCF5-B425-5ECA-4201-BBBF60620269}"/>
              </a:ext>
            </a:extLst>
          </p:cNvPr>
          <p:cNvSpPr>
            <a:spLocks noChangeArrowheads="1"/>
          </p:cNvSpPr>
          <p:nvPr/>
        </p:nvSpPr>
        <p:spPr bwMode="auto">
          <a:xfrm>
            <a:off x="1828411" y="882367"/>
            <a:ext cx="7873698" cy="95866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INPUT</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tín</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hiệu</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đầu</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vào</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của</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GPIO bao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gồm</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3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trạng</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thái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HIGH, LOW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và</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FLOAT</a:t>
            </a:r>
          </a:p>
        </p:txBody>
      </p:sp>
      <p:pic>
        <p:nvPicPr>
          <p:cNvPr id="6" name="Picture 5">
            <a:extLst>
              <a:ext uri="{FF2B5EF4-FFF2-40B4-BE49-F238E27FC236}">
                <a16:creationId xmlns:a16="http://schemas.microsoft.com/office/drawing/2014/main" id="{A6FCAFB1-1088-150A-B5EE-BA9619641867}"/>
              </a:ext>
            </a:extLst>
          </p:cNvPr>
          <p:cNvPicPr>
            <a:picLocks noChangeAspect="1"/>
          </p:cNvPicPr>
          <p:nvPr/>
        </p:nvPicPr>
        <p:blipFill>
          <a:blip r:embed="rId2"/>
          <a:stretch>
            <a:fillRect/>
          </a:stretch>
        </p:blipFill>
        <p:spPr>
          <a:xfrm>
            <a:off x="1688592" y="2538919"/>
            <a:ext cx="8266914" cy="3706778"/>
          </a:xfrm>
          <a:prstGeom prst="rect">
            <a:avLst/>
          </a:prstGeom>
        </p:spPr>
      </p:pic>
    </p:spTree>
    <p:extLst>
      <p:ext uri="{BB962C8B-B14F-4D97-AF65-F5344CB8AC3E}">
        <p14:creationId xmlns:p14="http://schemas.microsoft.com/office/powerpoint/2010/main" val="96368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364757EE-6D8E-4E62-9A0A-931B0BFC35B2}"/>
              </a:ext>
            </a:extLst>
          </p:cNvPr>
          <p:cNvGraphicFramePr>
            <a:graphicFrameLocks noGrp="1"/>
          </p:cNvGraphicFramePr>
          <p:nvPr>
            <p:extLst>
              <p:ext uri="{D42A27DB-BD31-4B8C-83A1-F6EECF244321}">
                <p14:modId xmlns:p14="http://schemas.microsoft.com/office/powerpoint/2010/main" val="1559237582"/>
              </p:ext>
            </p:extLst>
          </p:nvPr>
        </p:nvGraphicFramePr>
        <p:xfrm>
          <a:off x="2016555" y="1308370"/>
          <a:ext cx="9187688" cy="3139440"/>
        </p:xfrm>
        <a:graphic>
          <a:graphicData uri="http://schemas.openxmlformats.org/drawingml/2006/table">
            <a:tbl>
              <a:tblPr firstRow="1" bandRow="1">
                <a:tableStyleId>{5C22544A-7EE6-4342-B048-85BDC9FD1C3A}</a:tableStyleId>
              </a:tblPr>
              <a:tblGrid>
                <a:gridCol w="9187688">
                  <a:extLst>
                    <a:ext uri="{9D8B030D-6E8A-4147-A177-3AD203B41FA5}">
                      <a16:colId xmlns:a16="http://schemas.microsoft.com/office/drawing/2014/main" val="880664212"/>
                    </a:ext>
                  </a:extLst>
                </a:gridCol>
              </a:tblGrid>
              <a:tr h="370840">
                <a:tc>
                  <a:txBody>
                    <a:bodyPr/>
                    <a:lstStyle/>
                    <a:p>
                      <a:r>
                        <a:rPr lang="en-US" dirty="0">
                          <a:latin typeface="Arial" panose="020B0604020202020204" pitchFamily="34" charset="0"/>
                          <a:cs typeface="Arial" panose="020B0604020202020204" pitchFamily="34" charset="0"/>
                        </a:rPr>
                        <a:t>MỤC LỤC</a:t>
                      </a:r>
                    </a:p>
                  </a:txBody>
                  <a:tcPr/>
                </a:tc>
                <a:extLst>
                  <a:ext uri="{0D108BD9-81ED-4DB2-BD59-A6C34878D82A}">
                    <a16:rowId xmlns:a16="http://schemas.microsoft.com/office/drawing/2014/main" val="1899710673"/>
                  </a:ext>
                </a:extLst>
              </a:tr>
              <a:tr h="370840">
                <a:tc>
                  <a:txBody>
                    <a:bodyPr/>
                    <a:lstStyle/>
                    <a:p>
                      <a:pPr marL="0" indent="0">
                        <a:buNone/>
                      </a:pPr>
                      <a:r>
                        <a:rPr lang="en-US" dirty="0">
                          <a:solidFill>
                            <a:schemeClr val="tx1"/>
                          </a:solidFill>
                          <a:latin typeface="Arial" panose="020B0604020202020204" pitchFamily="34" charset="0"/>
                          <a:cs typeface="Arial" panose="020B0604020202020204" pitchFamily="34" charset="0"/>
                        </a:rPr>
                        <a:t>1. Memory map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p>
                  </a:txBody>
                  <a:tcPr/>
                </a:tc>
                <a:extLst>
                  <a:ext uri="{0D108BD9-81ED-4DB2-BD59-A6C34878D82A}">
                    <a16:rowId xmlns:a16="http://schemas.microsoft.com/office/drawing/2014/main" val="67575002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Arial" panose="020B0604020202020204" pitchFamily="34" charset="0"/>
                          <a:cs typeface="Arial" panose="020B0604020202020204" pitchFamily="34" charset="0"/>
                        </a:rPr>
                        <a:t>2. MCU Bus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p>
                  </a:txBody>
                  <a:tcPr/>
                </a:tc>
                <a:extLst>
                  <a:ext uri="{0D108BD9-81ED-4DB2-BD59-A6C34878D82A}">
                    <a16:rowId xmlns:a16="http://schemas.microsoft.com/office/drawing/2014/main" val="3623878018"/>
                  </a:ext>
                </a:extLst>
              </a:tr>
              <a:tr h="370840">
                <a:tc>
                  <a:txBody>
                    <a:bodyPr/>
                    <a:lstStyle/>
                    <a:p>
                      <a:r>
                        <a:rPr lang="en-US" dirty="0">
                          <a:solidFill>
                            <a:schemeClr val="tx1"/>
                          </a:solidFill>
                          <a:latin typeface="Arial" panose="020B0604020202020204" pitchFamily="34" charset="0"/>
                          <a:cs typeface="Arial" panose="020B0604020202020204" pitchFamily="34" charset="0"/>
                        </a:rPr>
                        <a:t>3. MCU Clock tree</a:t>
                      </a:r>
                    </a:p>
                  </a:txBody>
                  <a:tcPr/>
                </a:tc>
                <a:extLst>
                  <a:ext uri="{0D108BD9-81ED-4DB2-BD59-A6C34878D82A}">
                    <a16:rowId xmlns:a16="http://schemas.microsoft.com/office/drawing/2014/main" val="1913119381"/>
                  </a:ext>
                </a:extLst>
              </a:tr>
              <a:tr h="370840">
                <a:tc>
                  <a:txBody>
                    <a:bodyPr/>
                    <a:lstStyle/>
                    <a:p>
                      <a:r>
                        <a:rPr lang="en-US" dirty="0">
                          <a:latin typeface="Arial" panose="020B0604020202020204" pitchFamily="34" charset="0"/>
                          <a:cs typeface="Arial" panose="020B0604020202020204" pitchFamily="34" charset="0"/>
                        </a:rPr>
                        <a:t>4. Vector table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MCU interrupt design</a:t>
                      </a:r>
                    </a:p>
                  </a:txBody>
                  <a:tcPr/>
                </a:tc>
                <a:extLst>
                  <a:ext uri="{0D108BD9-81ED-4DB2-BD59-A6C34878D82A}">
                    <a16:rowId xmlns:a16="http://schemas.microsoft.com/office/drawing/2014/main" val="147347738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5. GPIOs.</a:t>
                      </a:r>
                    </a:p>
                  </a:txBody>
                  <a:tcPr/>
                </a:tc>
                <a:extLst>
                  <a:ext uri="{0D108BD9-81ED-4DB2-BD59-A6C34878D82A}">
                    <a16:rowId xmlns:a16="http://schemas.microsoft.com/office/drawing/2014/main" val="138788649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6.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GPIO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7.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GPIO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a:t>
                      </a:r>
                    </a:p>
                    <a:p>
                      <a:r>
                        <a:rPr lang="en-US" dirty="0">
                          <a:latin typeface="Arial" panose="020B0604020202020204" pitchFamily="34" charset="0"/>
                          <a:cs typeface="Arial" panose="020B0604020202020204" pitchFamily="34" charset="0"/>
                        </a:rPr>
                        <a:t>8.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a:t>
                      </a:r>
                    </a:p>
                  </a:txBody>
                  <a:tcPr/>
                </a:tc>
                <a:extLst>
                  <a:ext uri="{0D108BD9-81ED-4DB2-BD59-A6C34878D82A}">
                    <a16:rowId xmlns:a16="http://schemas.microsoft.com/office/drawing/2014/main" val="2395089261"/>
                  </a:ext>
                </a:extLst>
              </a:tr>
            </a:tbl>
          </a:graphicData>
        </a:graphic>
      </p:graphicFrame>
    </p:spTree>
    <p:extLst>
      <p:ext uri="{BB962C8B-B14F-4D97-AF65-F5344CB8AC3E}">
        <p14:creationId xmlns:p14="http://schemas.microsoft.com/office/powerpoint/2010/main" val="232896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3" name="Rectangle 2">
            <a:extLst>
              <a:ext uri="{FF2B5EF4-FFF2-40B4-BE49-F238E27FC236}">
                <a16:creationId xmlns:a16="http://schemas.microsoft.com/office/drawing/2014/main" id="{F9E2FCF5-B425-5ECA-4201-BBBF60620269}"/>
              </a:ext>
            </a:extLst>
          </p:cNvPr>
          <p:cNvSpPr>
            <a:spLocks noChangeArrowheads="1"/>
          </p:cNvSpPr>
          <p:nvPr/>
        </p:nvSpPr>
        <p:spPr bwMode="auto">
          <a:xfrm>
            <a:off x="1964599" y="1174197"/>
            <a:ext cx="7873698" cy="95866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err="1">
                <a:solidFill>
                  <a:schemeClr val="tx1"/>
                </a:solidFill>
                <a:latin typeface="Arial" panose="020B0604020202020204" pitchFamily="34" charset="0"/>
                <a:cs typeface="Arial" panose="020B0604020202020204" pitchFamily="34" charset="0"/>
              </a:rPr>
              <a:t>Để</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tránh</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trường</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hợp</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trạng</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thái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bị</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thả</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nổi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người</a:t>
            </a:r>
            <a:r>
              <a:rPr lang="en-US" altLang="en-US" sz="2000" dirty="0">
                <a:solidFill>
                  <a:schemeClr val="tx1"/>
                </a:solidFill>
                <a:latin typeface="Arial" panose="020B0604020202020204" pitchFamily="34" charset="0"/>
                <a:cs typeface="Arial" panose="020B0604020202020204" pitchFamily="34" charset="0"/>
              </a:rPr>
              <a:t> ta </a:t>
            </a:r>
            <a:r>
              <a:rPr lang="en-US" altLang="en-US" sz="2000" dirty="0" err="1">
                <a:solidFill>
                  <a:schemeClr val="tx1"/>
                </a:solidFill>
                <a:latin typeface="Arial" panose="020B0604020202020204" pitchFamily="34" charset="0"/>
                <a:cs typeface="Arial" panose="020B0604020202020204" pitchFamily="34" charset="0"/>
              </a:rPr>
              <a:t>sẽ</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sử</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dụng</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trở</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kéo</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nội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bên</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trong</a:t>
            </a:r>
            <a:r>
              <a:rPr lang="en-US" altLang="en-US" sz="2000" dirty="0">
                <a:solidFill>
                  <a:schemeClr val="tx1"/>
                </a:solidFill>
                <a:latin typeface="Arial" panose="020B0604020202020204" pitchFamily="34" charset="0"/>
                <a:cs typeface="Arial" panose="020B0604020202020204" pitchFamily="34" charset="0"/>
              </a:rPr>
              <a:t> GPIOs </a:t>
            </a:r>
            <a:r>
              <a:rPr lang="en-US" altLang="en-US" sz="2000" dirty="0" err="1">
                <a:solidFill>
                  <a:schemeClr val="tx1"/>
                </a:solidFill>
                <a:latin typeface="Arial" panose="020B0604020202020204" pitchFamily="34" charset="0"/>
                <a:cs typeface="Arial" panose="020B0604020202020204" pitchFamily="34" charset="0"/>
              </a:rPr>
              <a:t>hoặc</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dùng</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trở</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kéo</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ngoại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bên</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ngoài</a:t>
            </a:r>
            <a:endPar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6E3F74-AE1A-F27C-4BF5-8BBD48541D0E}"/>
              </a:ext>
            </a:extLst>
          </p:cNvPr>
          <p:cNvPicPr>
            <a:picLocks noChangeAspect="1"/>
          </p:cNvPicPr>
          <p:nvPr/>
        </p:nvPicPr>
        <p:blipFill>
          <a:blip r:embed="rId2"/>
          <a:stretch>
            <a:fillRect/>
          </a:stretch>
        </p:blipFill>
        <p:spPr>
          <a:xfrm>
            <a:off x="1108966" y="2786719"/>
            <a:ext cx="9974067" cy="3658111"/>
          </a:xfrm>
          <a:prstGeom prst="rect">
            <a:avLst/>
          </a:prstGeom>
        </p:spPr>
      </p:pic>
    </p:spTree>
    <p:extLst>
      <p:ext uri="{BB962C8B-B14F-4D97-AF65-F5344CB8AC3E}">
        <p14:creationId xmlns:p14="http://schemas.microsoft.com/office/powerpoint/2010/main" val="303322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3" name="Rectangle 2">
            <a:extLst>
              <a:ext uri="{FF2B5EF4-FFF2-40B4-BE49-F238E27FC236}">
                <a16:creationId xmlns:a16="http://schemas.microsoft.com/office/drawing/2014/main" id="{F9E2FCF5-B425-5ECA-4201-BBBF60620269}"/>
              </a:ext>
            </a:extLst>
          </p:cNvPr>
          <p:cNvSpPr>
            <a:spLocks noChangeArrowheads="1"/>
          </p:cNvSpPr>
          <p:nvPr/>
        </p:nvSpPr>
        <p:spPr bwMode="auto">
          <a:xfrm>
            <a:off x="1925689" y="797668"/>
            <a:ext cx="7873698" cy="49699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chemeClr val="tx1"/>
                </a:solidFill>
                <a:latin typeface="Arial" panose="020B0604020202020204" pitchFamily="34" charset="0"/>
                <a:cs typeface="Arial" panose="020B0604020202020204" pitchFamily="34" charset="0"/>
              </a:rPr>
              <a:t>OUTPUT</a:t>
            </a:r>
            <a:r>
              <a:rPr lang="en-US" altLang="en-US" sz="2000" dirty="0">
                <a:solidFill>
                  <a:schemeClr val="tx1"/>
                </a:solidFill>
                <a:latin typeface="Arial" panose="020B0604020202020204" pitchFamily="34" charset="0"/>
                <a:cs typeface="Arial" panose="020B0604020202020204" pitchFamily="34" charset="0"/>
              </a:rPr>
              <a:t>: Chia </a:t>
            </a:r>
            <a:r>
              <a:rPr lang="en-US" altLang="en-US" sz="2000" dirty="0" err="1">
                <a:solidFill>
                  <a:schemeClr val="tx1"/>
                </a:solidFill>
                <a:latin typeface="Arial" panose="020B0604020202020204" pitchFamily="34" charset="0"/>
                <a:cs typeface="Arial" panose="020B0604020202020204" pitchFamily="34" charset="0"/>
              </a:rPr>
              <a:t>làm</a:t>
            </a:r>
            <a:r>
              <a:rPr lang="en-US" altLang="en-US" sz="2000" dirty="0">
                <a:solidFill>
                  <a:schemeClr val="tx1"/>
                </a:solidFill>
                <a:latin typeface="Arial" panose="020B0604020202020204" pitchFamily="34" charset="0"/>
                <a:cs typeface="Arial" panose="020B0604020202020204" pitchFamily="34" charset="0"/>
              </a:rPr>
              <a:t> 2 </a:t>
            </a:r>
            <a:r>
              <a:rPr lang="en-US" altLang="en-US" sz="2000" dirty="0" err="1">
                <a:solidFill>
                  <a:schemeClr val="tx1"/>
                </a:solidFill>
                <a:latin typeface="Arial" panose="020B0604020202020204" pitchFamily="34" charset="0"/>
                <a:cs typeface="Arial" panose="020B0604020202020204" pitchFamily="34" charset="0"/>
              </a:rPr>
              <a:t>chế</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độ</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cấu</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hình</a:t>
            </a:r>
            <a:r>
              <a:rPr lang="en-US" altLang="en-US" sz="2000" dirty="0">
                <a:solidFill>
                  <a:schemeClr val="tx1"/>
                </a:solidFill>
                <a:latin typeface="Arial" panose="020B0604020202020204" pitchFamily="34" charset="0"/>
                <a:cs typeface="Arial" panose="020B0604020202020204" pitchFamily="34" charset="0"/>
              </a:rPr>
              <a:t> Open drain </a:t>
            </a:r>
            <a:r>
              <a:rPr lang="en-US" altLang="en-US" sz="2000" dirty="0" err="1">
                <a:solidFill>
                  <a:schemeClr val="tx1"/>
                </a:solidFill>
                <a:latin typeface="Arial" panose="020B0604020202020204" pitchFamily="34" charset="0"/>
                <a:cs typeface="Arial" panose="020B0604020202020204" pitchFamily="34" charset="0"/>
              </a:rPr>
              <a:t>và</a:t>
            </a:r>
            <a:r>
              <a:rPr lang="en-US" altLang="en-US" sz="2000" dirty="0">
                <a:solidFill>
                  <a:schemeClr val="tx1"/>
                </a:solidFill>
                <a:latin typeface="Arial" panose="020B0604020202020204" pitchFamily="34" charset="0"/>
                <a:cs typeface="Arial" panose="020B0604020202020204" pitchFamily="34" charset="0"/>
              </a:rPr>
              <a:t> Push-pull</a:t>
            </a:r>
            <a:endPar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A42EA48-75BC-9260-B854-B867DD51D525}"/>
              </a:ext>
            </a:extLst>
          </p:cNvPr>
          <p:cNvSpPr>
            <a:spLocks noChangeArrowheads="1"/>
          </p:cNvSpPr>
          <p:nvPr/>
        </p:nvSpPr>
        <p:spPr bwMode="auto">
          <a:xfrm>
            <a:off x="1429576" y="1483025"/>
            <a:ext cx="10467351" cy="49699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Ở open-drain, GPIOs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chỉ</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có</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thể</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kéo</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về</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LOW ở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mức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logic 0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và</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thả</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nổi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(Float) ở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mức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logic 1</a:t>
            </a:r>
          </a:p>
        </p:txBody>
      </p:sp>
      <p:pic>
        <p:nvPicPr>
          <p:cNvPr id="7" name="Picture 6">
            <a:extLst>
              <a:ext uri="{FF2B5EF4-FFF2-40B4-BE49-F238E27FC236}">
                <a16:creationId xmlns:a16="http://schemas.microsoft.com/office/drawing/2014/main" id="{DEF96AA2-869F-ED3E-B591-5700C2D87715}"/>
              </a:ext>
            </a:extLst>
          </p:cNvPr>
          <p:cNvPicPr>
            <a:picLocks noChangeAspect="1"/>
          </p:cNvPicPr>
          <p:nvPr/>
        </p:nvPicPr>
        <p:blipFill rotWithShape="1">
          <a:blip r:embed="rId2"/>
          <a:srcRect t="15461" b="26951"/>
          <a:stretch/>
        </p:blipFill>
        <p:spPr>
          <a:xfrm>
            <a:off x="1524000" y="2490279"/>
            <a:ext cx="9144000" cy="3949431"/>
          </a:xfrm>
          <a:prstGeom prst="rect">
            <a:avLst/>
          </a:prstGeom>
        </p:spPr>
      </p:pic>
    </p:spTree>
    <p:extLst>
      <p:ext uri="{BB962C8B-B14F-4D97-AF65-F5344CB8AC3E}">
        <p14:creationId xmlns:p14="http://schemas.microsoft.com/office/powerpoint/2010/main" val="172551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4" name="Rectangle 3">
            <a:extLst>
              <a:ext uri="{FF2B5EF4-FFF2-40B4-BE49-F238E27FC236}">
                <a16:creationId xmlns:a16="http://schemas.microsoft.com/office/drawing/2014/main" id="{CA42EA48-75BC-9260-B854-B867DD51D525}"/>
              </a:ext>
            </a:extLst>
          </p:cNvPr>
          <p:cNvSpPr>
            <a:spLocks noChangeArrowheads="1"/>
          </p:cNvSpPr>
          <p:nvPr/>
        </p:nvSpPr>
        <p:spPr bwMode="auto">
          <a:xfrm>
            <a:off x="1361482" y="1057639"/>
            <a:ext cx="10467351" cy="95866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Ở </a:t>
            </a:r>
            <a:r>
              <a:rPr lang="en-US" altLang="en-US" sz="2000" dirty="0" err="1">
                <a:solidFill>
                  <a:schemeClr val="tx1"/>
                </a:solidFill>
                <a:latin typeface="Arial" panose="020B0604020202020204" pitchFamily="34" charset="0"/>
                <a:cs typeface="Arial" panose="020B0604020202020204" pitchFamily="34" charset="0"/>
              </a:rPr>
              <a:t>chế</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độ</a:t>
            </a:r>
            <a:r>
              <a:rPr lang="en-US" altLang="en-US" sz="2000" dirty="0">
                <a:solidFill>
                  <a:schemeClr val="tx1"/>
                </a:solidFill>
                <a:latin typeface="Arial" panose="020B0604020202020204" pitchFamily="34" charset="0"/>
                <a:cs typeface="Arial" panose="020B0604020202020204" pitchFamily="34" charset="0"/>
              </a:rPr>
              <a:t> Output </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open-drain,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để</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tránh</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trạng</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thái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output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thả</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nổi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ta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sẽ</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sử</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dụng</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trở</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kéo</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nội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hoặc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ngoại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với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đầu</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ra</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của</a:t>
            </a:r>
            <a:r>
              <a:rPr lang="en-US" altLang="en-US" sz="2000" dirty="0">
                <a:solidFill>
                  <a:schemeClr val="tx1"/>
                </a:solidFill>
                <a:latin typeface="Arial" panose="020B0604020202020204" pitchFamily="34" charset="0"/>
                <a:cs typeface="Arial" panose="020B0604020202020204" pitchFamily="34" charset="0"/>
              </a:rPr>
              <a:t> GPIOs.</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8CCA57DB-3806-5ED1-D048-C2375C9643DE}"/>
              </a:ext>
            </a:extLst>
          </p:cNvPr>
          <p:cNvPicPr>
            <a:picLocks noChangeAspect="1"/>
          </p:cNvPicPr>
          <p:nvPr/>
        </p:nvPicPr>
        <p:blipFill rotWithShape="1">
          <a:blip r:embed="rId2"/>
          <a:srcRect t="18878" b="19999"/>
          <a:stretch/>
        </p:blipFill>
        <p:spPr>
          <a:xfrm>
            <a:off x="1429576" y="2549532"/>
            <a:ext cx="9144000" cy="4191736"/>
          </a:xfrm>
          <a:prstGeom prst="rect">
            <a:avLst/>
          </a:prstGeom>
        </p:spPr>
      </p:pic>
    </p:spTree>
    <p:extLst>
      <p:ext uri="{BB962C8B-B14F-4D97-AF65-F5344CB8AC3E}">
        <p14:creationId xmlns:p14="http://schemas.microsoft.com/office/powerpoint/2010/main" val="3712228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pic>
        <p:nvPicPr>
          <p:cNvPr id="5" name="Picture 4">
            <a:extLst>
              <a:ext uri="{FF2B5EF4-FFF2-40B4-BE49-F238E27FC236}">
                <a16:creationId xmlns:a16="http://schemas.microsoft.com/office/drawing/2014/main" id="{4940050F-2091-9D71-BE1A-9992F1B1D2B1}"/>
              </a:ext>
            </a:extLst>
          </p:cNvPr>
          <p:cNvPicPr>
            <a:picLocks noChangeAspect="1"/>
          </p:cNvPicPr>
          <p:nvPr/>
        </p:nvPicPr>
        <p:blipFill>
          <a:blip r:embed="rId2"/>
          <a:stretch>
            <a:fillRect/>
          </a:stretch>
        </p:blipFill>
        <p:spPr>
          <a:xfrm>
            <a:off x="1214295" y="890745"/>
            <a:ext cx="10033226" cy="5730783"/>
          </a:xfrm>
          <a:prstGeom prst="rect">
            <a:avLst/>
          </a:prstGeom>
        </p:spPr>
      </p:pic>
    </p:spTree>
    <p:extLst>
      <p:ext uri="{BB962C8B-B14F-4D97-AF65-F5344CB8AC3E}">
        <p14:creationId xmlns:p14="http://schemas.microsoft.com/office/powerpoint/2010/main" val="192948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5. GPIOs</a:t>
            </a:r>
          </a:p>
        </p:txBody>
      </p:sp>
      <p:sp>
        <p:nvSpPr>
          <p:cNvPr id="4" name="Rectangle 3">
            <a:extLst>
              <a:ext uri="{FF2B5EF4-FFF2-40B4-BE49-F238E27FC236}">
                <a16:creationId xmlns:a16="http://schemas.microsoft.com/office/drawing/2014/main" id="{CA42EA48-75BC-9260-B854-B867DD51D525}"/>
              </a:ext>
            </a:extLst>
          </p:cNvPr>
          <p:cNvSpPr>
            <a:spLocks noChangeArrowheads="1"/>
          </p:cNvSpPr>
          <p:nvPr/>
        </p:nvSpPr>
        <p:spPr bwMode="auto">
          <a:xfrm>
            <a:off x="1001558" y="639349"/>
            <a:ext cx="10467351" cy="95866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Ở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chế</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Output-Push Pull,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ứng</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với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mức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logic 0 hay 1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thì</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điện</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áp</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đầu</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ra</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sẽ</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được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nối</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đến</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GND </a:t>
            </a:r>
            <a:r>
              <a:rPr kumimoji="0" lang="en-US" altLang="en-US" sz="20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hoặc</a:t>
            </a:r>
            <a:r>
              <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rPr>
              <a:t> VCC.</a:t>
            </a:r>
          </a:p>
        </p:txBody>
      </p:sp>
      <p:pic>
        <p:nvPicPr>
          <p:cNvPr id="5" name="Picture 4">
            <a:extLst>
              <a:ext uri="{FF2B5EF4-FFF2-40B4-BE49-F238E27FC236}">
                <a16:creationId xmlns:a16="http://schemas.microsoft.com/office/drawing/2014/main" id="{A1C3A427-3FBB-56D0-9D87-6EC92AB5F653}"/>
              </a:ext>
            </a:extLst>
          </p:cNvPr>
          <p:cNvPicPr>
            <a:picLocks noChangeAspect="1"/>
          </p:cNvPicPr>
          <p:nvPr/>
        </p:nvPicPr>
        <p:blipFill>
          <a:blip r:embed="rId2"/>
          <a:stretch>
            <a:fillRect/>
          </a:stretch>
        </p:blipFill>
        <p:spPr>
          <a:xfrm>
            <a:off x="1475753" y="1785467"/>
            <a:ext cx="9354765" cy="4897448"/>
          </a:xfrm>
          <a:prstGeom prst="rect">
            <a:avLst/>
          </a:prstGeom>
        </p:spPr>
      </p:pic>
    </p:spTree>
    <p:extLst>
      <p:ext uri="{BB962C8B-B14F-4D97-AF65-F5344CB8AC3E}">
        <p14:creationId xmlns:p14="http://schemas.microsoft.com/office/powerpoint/2010/main" val="240480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khiển</a:t>
            </a:r>
            <a:r>
              <a:rPr lang="en-US" sz="3600" dirty="0">
                <a:latin typeface="Arial" panose="020B0604020202020204" pitchFamily="34" charset="0"/>
                <a:cs typeface="Arial" panose="020B0604020202020204" pitchFamily="34" charset="0"/>
              </a:rPr>
              <a:t> GPIO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ghi</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1461095" y="2471580"/>
            <a:ext cx="10467351" cy="326698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Định</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nghĩa</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địa</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chỉ</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thanh</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ghi</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cần</a:t>
            </a:r>
            <a:r>
              <a:rPr lang="en-US" altLang="en-US" sz="2000" dirty="0">
                <a:solidFill>
                  <a:schemeClr val="tx1"/>
                </a:solidFill>
                <a:latin typeface="Arial" panose="020B0604020202020204" pitchFamily="34" charset="0"/>
                <a:cs typeface="Arial" panose="020B0604020202020204" pitchFamily="34" charset="0"/>
              </a:rPr>
              <a:t> </a:t>
            </a:r>
            <a:r>
              <a:rPr lang="en-US" altLang="en-US" sz="2000" dirty="0" err="1">
                <a:solidFill>
                  <a:schemeClr val="tx1"/>
                </a:solidFill>
                <a:latin typeface="Arial" panose="020B0604020202020204" pitchFamily="34" charset="0"/>
                <a:cs typeface="Arial" panose="020B0604020202020204" pitchFamily="34" charset="0"/>
              </a:rPr>
              <a:t>thiết</a:t>
            </a:r>
            <a:endParaRPr lang="en-US" altLang="en-US" sz="20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RCC_AHB1ENR  (*(volatile uint32_t*)0x40023830)</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GPIOA_MODER  (*(volatile uint32_t*)0x40020000)</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GPIOA_OTYPER (*(volatile uint32_t*)0x40020004)</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GPIOA_OSPEEDR (*(volatile uint32_t*)0x40020008)</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GPIOA_PUPDR  (*(volatile uint32_t*)0x4002000C)</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dirty="0">
                <a:solidFill>
                  <a:schemeClr val="tx1"/>
                </a:solidFill>
                <a:latin typeface="Arial" panose="020B0604020202020204" pitchFamily="34" charset="0"/>
                <a:cs typeface="Arial" panose="020B0604020202020204" pitchFamily="34" charset="0"/>
              </a:rPr>
              <a:t>#define GPIOA_ODR    (*(volatile uint32_t*)0x40020014)</a:t>
            </a:r>
            <a:endParaRPr kumimoji="0" lang="en-US" altLang="en-US" sz="20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33A6C9F-252A-5669-91F7-70608011B298}"/>
              </a:ext>
            </a:extLst>
          </p:cNvPr>
          <p:cNvSpPr txBox="1"/>
          <p:nvPr/>
        </p:nvSpPr>
        <p:spPr>
          <a:xfrm>
            <a:off x="2035512" y="905837"/>
            <a:ext cx="9501492" cy="872034"/>
          </a:xfrm>
          <a:prstGeom prst="rect">
            <a:avLst/>
          </a:prstGeom>
          <a:noFill/>
        </p:spPr>
        <p:txBody>
          <a:bodyPr wrap="square">
            <a:spAutoFit/>
          </a:bodyPr>
          <a:lstStyle/>
          <a:p>
            <a:pPr>
              <a:lnSpc>
                <a:spcPct val="150000"/>
              </a:lnSpc>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GPIOA1 ở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output push-pull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STM32F407ZET6</a:t>
            </a:r>
          </a:p>
        </p:txBody>
      </p:sp>
    </p:spTree>
    <p:extLst>
      <p:ext uri="{BB962C8B-B14F-4D97-AF65-F5344CB8AC3E}">
        <p14:creationId xmlns:p14="http://schemas.microsoft.com/office/powerpoint/2010/main" val="2793333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khiển</a:t>
            </a:r>
            <a:r>
              <a:rPr lang="en-US" sz="3600" dirty="0">
                <a:latin typeface="Arial" panose="020B0604020202020204" pitchFamily="34" charset="0"/>
                <a:cs typeface="Arial" panose="020B0604020202020204" pitchFamily="34" charset="0"/>
              </a:rPr>
              <a:t> GPIO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ghi</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2483408" y="1779869"/>
            <a:ext cx="7399896" cy="476713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int main(void) {</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 Bật clock cho GPIOA</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RCC_AHB1ENR |= (1 &lt;&lt; 0);  // Bit 0 của thanh ghi RCC_AHB1ENR để bật clock cho GPIOA</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 Cấu hình PA1 làm chế độ output</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GPIOA_MODER &amp;= ~(0x3 &lt;&lt; (1 * 2));  // Clear bits 2 và 3 của PA1</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GPIOA_MODER |= (0x1 &lt;&lt; (1 * 2));   // Set bits 2 và 3 của PA1 thành 01 (Output mode)</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 Cấu hình PA1 là push-pull</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GPIOA_OTYPER &amp;= ~(0x1 &lt;&lt; 1);  // Clear bit 1 của PA1 (Push-pull)</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 Cấu hình tốc độ cho PA1 (Low speed)</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GPIOA_OSPEEDR &amp;= ~(0x3 &lt;&lt; (1 * 2)); // Clear bits 2 và 3 của PA1</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GPIOA_OSPEEDR |= (0x1 &lt;&lt; (1 * 2));  // Set bits 2 và 3 của PA1 thành 01 (Low speed)</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 Không sử dụng pull-up/pull-down cho PA1</a:t>
            </a: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200" dirty="0">
                <a:solidFill>
                  <a:schemeClr val="tx1"/>
                </a:solidFill>
                <a:latin typeface="Arial" panose="020B0604020202020204" pitchFamily="34" charset="0"/>
                <a:cs typeface="Arial" panose="020B0604020202020204" pitchFamily="34" charset="0"/>
              </a:rPr>
              <a:t>    GPIOA_PUPDR &amp;= ~(0x3 &lt;&lt; (1 * 2));  // Clear bits 2 và 3 của PA1</a:t>
            </a:r>
          </a:p>
        </p:txBody>
      </p:sp>
      <p:sp>
        <p:nvSpPr>
          <p:cNvPr id="7" name="TextBox 6">
            <a:extLst>
              <a:ext uri="{FF2B5EF4-FFF2-40B4-BE49-F238E27FC236}">
                <a16:creationId xmlns:a16="http://schemas.microsoft.com/office/drawing/2014/main" id="{833A6C9F-252A-5669-91F7-70608011B298}"/>
              </a:ext>
            </a:extLst>
          </p:cNvPr>
          <p:cNvSpPr txBox="1"/>
          <p:nvPr/>
        </p:nvSpPr>
        <p:spPr>
          <a:xfrm>
            <a:off x="1821503" y="604279"/>
            <a:ext cx="9501492" cy="872034"/>
          </a:xfrm>
          <a:prstGeom prst="rect">
            <a:avLst/>
          </a:prstGeom>
          <a:noFill/>
        </p:spPr>
        <p:txBody>
          <a:bodyPr wrap="square">
            <a:spAutoFit/>
          </a:bodyPr>
          <a:lstStyle/>
          <a:p>
            <a:pPr>
              <a:lnSpc>
                <a:spcPct val="150000"/>
              </a:lnSpc>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GPIOA1 ở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output push-pull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STM32F407ZET6</a:t>
            </a:r>
          </a:p>
        </p:txBody>
      </p:sp>
    </p:spTree>
    <p:extLst>
      <p:ext uri="{BB962C8B-B14F-4D97-AF65-F5344CB8AC3E}">
        <p14:creationId xmlns:p14="http://schemas.microsoft.com/office/powerpoint/2010/main" val="403185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khiển</a:t>
            </a:r>
            <a:r>
              <a:rPr lang="en-US" sz="3600" dirty="0">
                <a:latin typeface="Arial" panose="020B0604020202020204" pitchFamily="34" charset="0"/>
                <a:cs typeface="Arial" panose="020B0604020202020204" pitchFamily="34" charset="0"/>
              </a:rPr>
              <a:t> GPIO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ghi</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2157319" y="2325287"/>
            <a:ext cx="8829860" cy="3365024"/>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vi-VN" altLang="en-US" dirty="0">
                <a:solidFill>
                  <a:schemeClr val="tx1"/>
                </a:solidFill>
                <a:latin typeface="Arial" panose="020B0604020202020204" pitchFamily="34" charset="0"/>
                <a:cs typeface="Arial" panose="020B0604020202020204" pitchFamily="34" charset="0"/>
              </a:rPr>
              <a:t>while (1) {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 Bật PA1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GPIOA_ODR |= (1 &lt;&lt; 1);  // Set bit 1 của ODR (Output Data Register)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for (int i = 0; i &lt; 1000000; i++);  // Delay đơn giản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 Tắt PA1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GPIOA_ODR &amp;= ~(1 &lt;&lt; 1);  // Clear bit 1 của ODR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vi-VN" altLang="en-US" dirty="0">
                <a:solidFill>
                  <a:schemeClr val="tx1"/>
                </a:solidFill>
                <a:latin typeface="Arial" panose="020B0604020202020204" pitchFamily="34" charset="0"/>
                <a:cs typeface="Arial" panose="020B0604020202020204" pitchFamily="34" charset="0"/>
              </a:rPr>
              <a:t> </a:t>
            </a:r>
            <a:r>
              <a:rPr lang="en-US" altLang="en-US" dirty="0">
                <a:solidFill>
                  <a:schemeClr val="tx1"/>
                </a:solidFill>
                <a:latin typeface="Arial" panose="020B0604020202020204" pitchFamily="34" charset="0"/>
                <a:cs typeface="Arial" panose="020B0604020202020204" pitchFamily="34" charset="0"/>
              </a:rPr>
              <a:t>    </a:t>
            </a:r>
            <a:r>
              <a:rPr lang="vi-VN" altLang="en-US" dirty="0">
                <a:solidFill>
                  <a:schemeClr val="tx1"/>
                </a:solidFill>
                <a:latin typeface="Arial" panose="020B0604020202020204" pitchFamily="34" charset="0"/>
                <a:cs typeface="Arial" panose="020B0604020202020204" pitchFamily="34" charset="0"/>
              </a:rPr>
              <a:t>for (int i = 0; i &lt; 1000000; i++);  // Delay đơn giản    </a:t>
            </a:r>
            <a:endParaRPr lang="en-US" altLang="en-US"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vi-VN" altLang="en-US" dirty="0">
                <a:solidFill>
                  <a:schemeClr val="tx1"/>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833A6C9F-252A-5669-91F7-70608011B298}"/>
              </a:ext>
            </a:extLst>
          </p:cNvPr>
          <p:cNvSpPr txBox="1"/>
          <p:nvPr/>
        </p:nvSpPr>
        <p:spPr>
          <a:xfrm>
            <a:off x="1821503" y="604279"/>
            <a:ext cx="9501492" cy="872034"/>
          </a:xfrm>
          <a:prstGeom prst="rect">
            <a:avLst/>
          </a:prstGeom>
          <a:noFill/>
        </p:spPr>
        <p:txBody>
          <a:bodyPr wrap="square">
            <a:spAutoFit/>
          </a:bodyPr>
          <a:lstStyle/>
          <a:p>
            <a:pPr>
              <a:lnSpc>
                <a:spcPct val="150000"/>
              </a:lnSpc>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GPIOA1 ở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output push-pull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STM32F407ZET6</a:t>
            </a:r>
          </a:p>
        </p:txBody>
      </p:sp>
    </p:spTree>
    <p:extLst>
      <p:ext uri="{BB962C8B-B14F-4D97-AF65-F5344CB8AC3E}">
        <p14:creationId xmlns:p14="http://schemas.microsoft.com/office/powerpoint/2010/main" val="338686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khiển</a:t>
            </a:r>
            <a:r>
              <a:rPr lang="en-US" sz="3600" dirty="0">
                <a:latin typeface="Arial" panose="020B0604020202020204" pitchFamily="34" charset="0"/>
                <a:cs typeface="Arial" panose="020B0604020202020204" pitchFamily="34" charset="0"/>
              </a:rPr>
              <a:t> GPIO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ghi</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1772865" y="1854974"/>
            <a:ext cx="9278241" cy="425353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vi-VN" altLang="en-US" sz="1400" dirty="0">
                <a:solidFill>
                  <a:schemeClr val="tx1"/>
                </a:solidFill>
                <a:latin typeface="Arial" panose="020B0604020202020204" pitchFamily="34" charset="0"/>
                <a:cs typeface="Arial" panose="020B0604020202020204" pitchFamily="34" charset="0"/>
              </a:rPr>
              <a:t>#include "stm32f4xx.h"  // Thư viện SPL cho STM32F4xx series</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Cấu</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chân</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GPIO</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int main(void) {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1.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Bật</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clock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cho</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GPIOA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RCC_AHB1PeriphClockCmd(RCC_AHB1Periph_GPIOA, ENABLE);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2.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Cấu</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PA1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làm</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chế</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output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GPIO_InitTypeDef</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GPIO_InitStructure.GPIO_Pin</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GPIO_Pin_1;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Chọn</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chân</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PA1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GPIO_InitStructure.GPIO_Mode</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GPIO_Mode_OUT</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Chế</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output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GPIO_InitStructure.GPIO_Speed</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GPIO_Speed_50MHz;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Tốc</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thấp</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tốc</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50 MHz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GPIO_InitStructure.GPIO_OType</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GPIO_OType_PP</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Chế</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push-pull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GPIO_InitStructure.GPIO_PuPd</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GPIO_PuPd_NOPULL</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Không</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sử</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dụng</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pull-up/pull-down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(GPIOA, &amp;</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GPIO_InitStructure</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Áp</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dụng</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cấu</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33A6C9F-252A-5669-91F7-70608011B298}"/>
              </a:ext>
            </a:extLst>
          </p:cNvPr>
          <p:cNvSpPr txBox="1"/>
          <p:nvPr/>
        </p:nvSpPr>
        <p:spPr>
          <a:xfrm>
            <a:off x="1772865" y="749489"/>
            <a:ext cx="9501492" cy="872034"/>
          </a:xfrm>
          <a:prstGeom prst="rect">
            <a:avLst/>
          </a:prstGeom>
          <a:noFill/>
        </p:spPr>
        <p:txBody>
          <a:bodyPr wrap="square">
            <a:spAutoFit/>
          </a:bodyPr>
          <a:lstStyle/>
          <a:p>
            <a:pPr>
              <a:lnSpc>
                <a:spcPct val="150000"/>
              </a:lnSpc>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GPIOA1 ở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output push-pull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 (standard peripheral Library)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STM32F407ZET6</a:t>
            </a:r>
          </a:p>
        </p:txBody>
      </p:sp>
    </p:spTree>
    <p:extLst>
      <p:ext uri="{BB962C8B-B14F-4D97-AF65-F5344CB8AC3E}">
        <p14:creationId xmlns:p14="http://schemas.microsoft.com/office/powerpoint/2010/main" val="186157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khiển</a:t>
            </a:r>
            <a:r>
              <a:rPr lang="en-US" sz="3600" dirty="0">
                <a:latin typeface="Arial" panose="020B0604020202020204" pitchFamily="34" charset="0"/>
                <a:cs typeface="Arial" panose="020B0604020202020204" pitchFamily="34" charset="0"/>
              </a:rPr>
              <a:t> GPIO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ghi</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2106168" y="2454633"/>
            <a:ext cx="9278241" cy="2314544"/>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vi-VN" altLang="en-US" sz="1400" dirty="0">
                <a:solidFill>
                  <a:schemeClr val="tx1"/>
                </a:solidFill>
                <a:latin typeface="Arial" panose="020B0604020202020204" pitchFamily="34" charset="0"/>
                <a:cs typeface="Arial" panose="020B0604020202020204" pitchFamily="34" charset="0"/>
              </a:rPr>
              <a:t>while (1) {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lang="vi-VN" altLang="en-US" sz="1400" dirty="0">
                <a:solidFill>
                  <a:schemeClr val="tx1"/>
                </a:solidFill>
                <a:latin typeface="Arial" panose="020B0604020202020204" pitchFamily="34" charset="0"/>
                <a:cs typeface="Arial" panose="020B0604020202020204" pitchFamily="34" charset="0"/>
              </a:rPr>
              <a:t>// Bật PA1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lang="vi-VN" altLang="en-US" sz="1400" dirty="0">
                <a:solidFill>
                  <a:schemeClr val="tx1"/>
                </a:solidFill>
                <a:latin typeface="Arial" panose="020B0604020202020204" pitchFamily="34" charset="0"/>
                <a:cs typeface="Arial" panose="020B0604020202020204" pitchFamily="34" charset="0"/>
              </a:rPr>
              <a:t>GPIO_SetBits(GPIOA, GPIO_Pin_1);  // Set bit PA1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lang="vi-VN" altLang="en-US" sz="1400" dirty="0">
                <a:solidFill>
                  <a:schemeClr val="tx1"/>
                </a:solidFill>
                <a:latin typeface="Arial" panose="020B0604020202020204" pitchFamily="34" charset="0"/>
                <a:cs typeface="Arial" panose="020B0604020202020204" pitchFamily="34" charset="0"/>
              </a:rPr>
              <a:t>delay(1000000);  // Delay đơn giản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lang="vi-VN" altLang="en-US" sz="1400" dirty="0">
                <a:solidFill>
                  <a:schemeClr val="tx1"/>
                </a:solidFill>
                <a:latin typeface="Arial" panose="020B0604020202020204" pitchFamily="34" charset="0"/>
                <a:cs typeface="Arial" panose="020B0604020202020204" pitchFamily="34" charset="0"/>
              </a:rPr>
              <a:t>// Tắt PA1        GPIO_ResetBits(GPIOA, GPIO_Pin_1);  // Clear bit PA1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1400" dirty="0">
                <a:solidFill>
                  <a:schemeClr val="tx1"/>
                </a:solidFill>
                <a:latin typeface="Arial" panose="020B0604020202020204" pitchFamily="34" charset="0"/>
                <a:cs typeface="Arial" panose="020B0604020202020204" pitchFamily="34" charset="0"/>
              </a:rPr>
              <a:t>	</a:t>
            </a:r>
            <a:r>
              <a:rPr lang="vi-VN" altLang="en-US" sz="1400" dirty="0">
                <a:solidFill>
                  <a:schemeClr val="tx1"/>
                </a:solidFill>
                <a:latin typeface="Arial" panose="020B0604020202020204" pitchFamily="34" charset="0"/>
                <a:cs typeface="Arial" panose="020B0604020202020204" pitchFamily="34" charset="0"/>
              </a:rPr>
              <a:t>delay(1000000);  // Delay đơn giản    </a:t>
            </a:r>
            <a:endParaRPr lang="en-US" altLang="en-US" sz="14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vi-VN" altLang="en-US" sz="1400" dirty="0">
                <a:solidFill>
                  <a:schemeClr val="tx1"/>
                </a:solidFill>
                <a:latin typeface="Arial" panose="020B0604020202020204" pitchFamily="34" charset="0"/>
                <a:cs typeface="Arial" panose="020B0604020202020204" pitchFamily="34" charset="0"/>
              </a:rPr>
              <a:t>}</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33A6C9F-252A-5669-91F7-70608011B298}"/>
              </a:ext>
            </a:extLst>
          </p:cNvPr>
          <p:cNvSpPr txBox="1"/>
          <p:nvPr/>
        </p:nvSpPr>
        <p:spPr>
          <a:xfrm>
            <a:off x="1772865" y="749489"/>
            <a:ext cx="9501492" cy="872034"/>
          </a:xfrm>
          <a:prstGeom prst="rect">
            <a:avLst/>
          </a:prstGeom>
          <a:noFill/>
        </p:spPr>
        <p:txBody>
          <a:bodyPr wrap="square">
            <a:spAutoFit/>
          </a:bodyPr>
          <a:lstStyle/>
          <a:p>
            <a:pPr>
              <a:lnSpc>
                <a:spcPct val="150000"/>
              </a:lnSpc>
            </a:pP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GPIOA1 ở </a:t>
            </a:r>
            <a:r>
              <a:rPr lang="en-US" dirty="0" err="1">
                <a:latin typeface="Arial" panose="020B0604020202020204" pitchFamily="34" charset="0"/>
                <a:cs typeface="Arial" panose="020B0604020202020204" pitchFamily="34" charset="0"/>
              </a:rPr>
              <a:t>trạng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output push-pull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 (standard peripheral Library)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STM32F407ZET6</a:t>
            </a:r>
          </a:p>
        </p:txBody>
      </p:sp>
    </p:spTree>
    <p:extLst>
      <p:ext uri="{BB962C8B-B14F-4D97-AF65-F5344CB8AC3E}">
        <p14:creationId xmlns:p14="http://schemas.microsoft.com/office/powerpoint/2010/main" val="3610867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2365356" y="-589432"/>
            <a:ext cx="11258923" cy="1752599"/>
          </a:xfrm>
        </p:spPr>
        <p:txBody>
          <a:bodyPr/>
          <a:lstStyle/>
          <a:p>
            <a:pPr algn="l"/>
            <a:r>
              <a:rPr lang="en-US" dirty="0"/>
              <a:t>1. </a:t>
            </a:r>
            <a:r>
              <a:rPr lang="en-US" dirty="0">
                <a:solidFill>
                  <a:schemeClr val="tx1"/>
                </a:solidFill>
                <a:latin typeface="Arial" panose="020B0604020202020204" pitchFamily="34" charset="0"/>
                <a:cs typeface="Arial" panose="020B0604020202020204" pitchFamily="34" charset="0"/>
              </a:rPr>
              <a:t>Memory map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r>
              <a:rPr lang="vi-VN" dirty="0"/>
              <a:t>.</a:t>
            </a:r>
            <a:endParaRPr lang="en-US" dirty="0"/>
          </a:p>
        </p:txBody>
      </p:sp>
      <p:sp>
        <p:nvSpPr>
          <p:cNvPr id="8" name="TextBox 7">
            <a:extLst>
              <a:ext uri="{FF2B5EF4-FFF2-40B4-BE49-F238E27FC236}">
                <a16:creationId xmlns:a16="http://schemas.microsoft.com/office/drawing/2014/main" id="{0CAA55D6-C23C-3848-D289-7ABCAE15A652}"/>
              </a:ext>
            </a:extLst>
          </p:cNvPr>
          <p:cNvSpPr txBox="1"/>
          <p:nvPr/>
        </p:nvSpPr>
        <p:spPr>
          <a:xfrm>
            <a:off x="5785632" y="1163167"/>
            <a:ext cx="6237755" cy="3365024"/>
          </a:xfrm>
          <a:prstGeom prst="rect">
            <a:avLst/>
          </a:prstGeom>
          <a:noFill/>
        </p:spPr>
        <p:txBody>
          <a:bodyPr wrap="square" rtlCol="0">
            <a:spAutoFit/>
          </a:bodyPr>
          <a:lstStyle/>
          <a:p>
            <a:pPr>
              <a:lnSpc>
                <a:spcPct val="150000"/>
              </a:lnSpc>
            </a:pP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STM32F407ZET6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dòng</a:t>
            </a:r>
            <a:r>
              <a:rPr lang="en-US" dirty="0">
                <a:latin typeface="Arial" panose="020B0604020202020204" pitchFamily="34" charset="0"/>
                <a:cs typeface="Arial" panose="020B0604020202020204" pitchFamily="34" charset="0"/>
              </a:rPr>
              <a:t> chip ARM Cortex-M4.</a:t>
            </a:r>
          </a:p>
          <a:p>
            <a:pPr>
              <a:lnSpc>
                <a:spcPct val="150000"/>
              </a:lnSpc>
            </a:pP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hữu</a:t>
            </a:r>
            <a:r>
              <a:rPr lang="en-US" dirty="0">
                <a:latin typeface="Arial" panose="020B0604020202020204" pitchFamily="34" charset="0"/>
                <a:cs typeface="Arial" panose="020B0604020202020204" pitchFamily="34" charset="0"/>
              </a:rPr>
              <a:t> system bus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32 bits:</a:t>
            </a:r>
          </a:p>
          <a:p>
            <a:pPr marL="285750" indent="-285750">
              <a:lnSpc>
                <a:spcPct val="150000"/>
              </a:lnSpc>
              <a:buFont typeface="Arial" panose="020B0604020202020204" pitchFamily="34" charset="0"/>
              <a:buChar char="•"/>
            </a:pPr>
            <a:r>
              <a:rPr lang="en-US" dirty="0"/>
              <a:t>V</a:t>
            </a:r>
            <a:r>
              <a:rPr lang="vi-VN" dirty="0"/>
              <a:t>i điều khiển có thể xử lý dữ liệu 32-bit trong một chu kỳ bus. Điều này cho phép xử lý nhanh hơn so với bus có độ rộng nhỏ hơn</a:t>
            </a:r>
            <a:endParaRPr lang="en-US" dirty="0"/>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Vi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4GB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nhớ</a:t>
            </a:r>
            <a:r>
              <a:rPr lang="en-US" dirty="0">
                <a:latin typeface="Arial" panose="020B0604020202020204" pitchFamily="34" charset="0"/>
                <a:cs typeface="Arial" panose="020B0604020202020204" pitchFamily="34" charset="0"/>
              </a:rPr>
              <a:t> (2^32 = 4,294,967,296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0x0000_0000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0xFFFF_FFFF</a:t>
            </a:r>
          </a:p>
        </p:txBody>
      </p:sp>
      <p:pic>
        <p:nvPicPr>
          <p:cNvPr id="6" name="Picture 5">
            <a:extLst>
              <a:ext uri="{FF2B5EF4-FFF2-40B4-BE49-F238E27FC236}">
                <a16:creationId xmlns:a16="http://schemas.microsoft.com/office/drawing/2014/main" id="{95EB41B5-71FD-0F1C-ACB8-71A89A66281B}"/>
              </a:ext>
            </a:extLst>
          </p:cNvPr>
          <p:cNvPicPr>
            <a:picLocks noChangeAspect="1"/>
          </p:cNvPicPr>
          <p:nvPr/>
        </p:nvPicPr>
        <p:blipFill>
          <a:blip r:embed="rId2"/>
          <a:stretch>
            <a:fillRect/>
          </a:stretch>
        </p:blipFill>
        <p:spPr>
          <a:xfrm>
            <a:off x="262900" y="567062"/>
            <a:ext cx="5283413" cy="6162559"/>
          </a:xfrm>
          <a:prstGeom prst="rect">
            <a:avLst/>
          </a:prstGeom>
        </p:spPr>
      </p:pic>
    </p:spTree>
    <p:extLst>
      <p:ext uri="{BB962C8B-B14F-4D97-AF65-F5344CB8AC3E}">
        <p14:creationId xmlns:p14="http://schemas.microsoft.com/office/powerpoint/2010/main" val="342817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ngoại</a:t>
            </a:r>
            <a:r>
              <a:rPr lang="en-US" sz="3600" dirty="0">
                <a:latin typeface="Arial" panose="020B0604020202020204" pitchFamily="34" charset="0"/>
                <a:cs typeface="Arial" panose="020B0604020202020204" pitchFamily="34" charset="0"/>
              </a:rPr>
              <a:t> vi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SPL</a:t>
            </a:r>
            <a:endParaRPr lang="en-US" sz="3600" dirty="0"/>
          </a:p>
        </p:txBody>
      </p:sp>
      <p:sp>
        <p:nvSpPr>
          <p:cNvPr id="3" name="Rectangle 2">
            <a:extLst>
              <a:ext uri="{FF2B5EF4-FFF2-40B4-BE49-F238E27FC236}">
                <a16:creationId xmlns:a16="http://schemas.microsoft.com/office/drawing/2014/main" id="{6AD30670-2424-91DC-06DC-D213C1D1F948}"/>
              </a:ext>
            </a:extLst>
          </p:cNvPr>
          <p:cNvSpPr>
            <a:spLocks noChangeArrowheads="1"/>
          </p:cNvSpPr>
          <p:nvPr/>
        </p:nvSpPr>
        <p:spPr bwMode="auto">
          <a:xfrm>
            <a:off x="2719011" y="2039134"/>
            <a:ext cx="5598138" cy="296087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Tx/>
              <a:buAutoNum type="arabicPeriod"/>
              <a:tabLst/>
            </a:pPr>
            <a:r>
              <a:rPr lang="en-US" altLang="en-US" sz="1400" dirty="0" err="1">
                <a:solidFill>
                  <a:schemeClr val="tx1"/>
                </a:solidFill>
                <a:latin typeface="Arial" panose="020B0604020202020204" pitchFamily="34" charset="0"/>
                <a:cs typeface="Arial" panose="020B0604020202020204" pitchFamily="34" charset="0"/>
              </a:rPr>
              <a:t>Khai</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báo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các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thư</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viện</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cần</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thiết</a:t>
            </a:r>
            <a:r>
              <a:rPr lang="en-US" altLang="en-US" sz="1400" dirty="0">
                <a:solidFill>
                  <a:schemeClr val="tx1"/>
                </a:solidFill>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Khai</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Báo</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Init struct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và</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Các</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Hàm</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Thực</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Hiện</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1" defTabSz="914400" eaLnBrk="0" fontAlgn="base" hangingPunct="0">
              <a:lnSpc>
                <a:spcPct val="150000"/>
              </a:lnSpc>
              <a:spcBef>
                <a:spcPct val="0"/>
              </a:spcBef>
              <a:spcAft>
                <a:spcPct val="0"/>
              </a:spcAft>
            </a:pP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Khai</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báo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cấu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trúc</a:t>
            </a:r>
            <a:r>
              <a:rPr lang="en-US" altLang="en-US" sz="1400" dirty="0">
                <a:solidFill>
                  <a:schemeClr val="tx1"/>
                </a:solidFill>
                <a:latin typeface="Arial" panose="020B0604020202020204" pitchFamily="34" charset="0"/>
                <a:cs typeface="Arial" panose="020B0604020202020204" pitchFamily="34" charset="0"/>
              </a:rPr>
              <a:t> </a:t>
            </a:r>
          </a:p>
          <a:p>
            <a:pPr lvl="1" defTabSz="914400" eaLnBrk="0" fontAlgn="base" hangingPunct="0">
              <a:lnSpc>
                <a:spcPct val="150000"/>
              </a:lnSpc>
              <a:spcBef>
                <a:spcPct val="0"/>
              </a:spcBef>
              <a:spcAft>
                <a:spcPct val="0"/>
              </a:spcAft>
            </a:pPr>
            <a:r>
              <a:rPr lang="en-US" altLang="en-US" sz="1400" dirty="0">
                <a:solidFill>
                  <a:schemeClr val="tx1"/>
                </a:solidFill>
                <a:latin typeface="Arial" panose="020B0604020202020204" pitchFamily="34" charset="0"/>
                <a:cs typeface="Arial" panose="020B0604020202020204" pitchFamily="34" charset="0"/>
              </a:rPr>
              <a:t>GPIO </a:t>
            </a:r>
            <a:r>
              <a:rPr lang="en-US" altLang="en-US" sz="1400" dirty="0" err="1">
                <a:solidFill>
                  <a:schemeClr val="tx1"/>
                </a:solidFill>
                <a:latin typeface="Arial" panose="020B0604020202020204" pitchFamily="34" charset="0"/>
                <a:cs typeface="Arial" panose="020B0604020202020204" pitchFamily="34" charset="0"/>
              </a:rPr>
              <a:t>InitGPIO_InitTypeDef</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GPIO_InitStructure</a:t>
            </a:r>
            <a:r>
              <a:rPr lang="en-US" altLang="en-US" sz="1400" dirty="0">
                <a:solidFill>
                  <a:schemeClr val="tx1"/>
                </a:solidFill>
                <a:latin typeface="Arial" panose="020B0604020202020204" pitchFamily="34" charset="0"/>
                <a:cs typeface="Arial" panose="020B0604020202020204" pitchFamily="34" charset="0"/>
              </a:rPr>
              <a:t>;</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tabLst/>
            </a:pPr>
            <a:r>
              <a:rPr lang="en-US" altLang="en-US" sz="1400" dirty="0" err="1">
                <a:solidFill>
                  <a:schemeClr val="tx1"/>
                </a:solidFill>
                <a:latin typeface="Arial" panose="020B0604020202020204" pitchFamily="34" charset="0"/>
                <a:cs typeface="Arial" panose="020B0604020202020204" pitchFamily="34" charset="0"/>
              </a:rPr>
              <a:t>Khởi</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tạo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cấu</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hình</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ngoại</a:t>
            </a:r>
            <a:r>
              <a:rPr lang="en-US" altLang="en-US" sz="1400" dirty="0">
                <a:solidFill>
                  <a:schemeClr val="tx1"/>
                </a:solidFill>
                <a:latin typeface="Arial" panose="020B0604020202020204" pitchFamily="34" charset="0"/>
                <a:cs typeface="Arial" panose="020B0604020202020204" pitchFamily="34" charset="0"/>
              </a:rPr>
              <a:t> vi</a:t>
            </a:r>
          </a:p>
          <a:p>
            <a:pPr lvl="1" defTabSz="914400" eaLnBrk="0" fontAlgn="base" hangingPunct="0">
              <a:lnSpc>
                <a:spcPct val="150000"/>
              </a:lnSpc>
              <a:spcBef>
                <a:spcPct val="0"/>
              </a:spcBef>
              <a:spcAft>
                <a:spcPct val="0"/>
              </a:spcAft>
            </a:pP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Cấu</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RCC (</a:t>
            </a:r>
            <a:r>
              <a:rPr kumimoji="0" lang="en-US" altLang="en-US" sz="140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bật</a:t>
            </a:r>
            <a:r>
              <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rPr>
              <a:t> clock)</a:t>
            </a:r>
          </a:p>
          <a:p>
            <a:pPr lvl="1" defTabSz="914400" eaLnBrk="0" fontAlgn="base" hangingPunct="0">
              <a:lnSpc>
                <a:spcPct val="150000"/>
              </a:lnSpc>
              <a:spcBef>
                <a:spcPct val="0"/>
              </a:spcBef>
              <a:spcAft>
                <a:spcPct val="0"/>
              </a:spcAft>
            </a:pPr>
            <a:r>
              <a:rPr lang="en-US" altLang="en-US" sz="1400" dirty="0" err="1">
                <a:solidFill>
                  <a:schemeClr val="tx1"/>
                </a:solidFill>
                <a:latin typeface="Arial" panose="020B0604020202020204" pitchFamily="34" charset="0"/>
                <a:cs typeface="Arial" panose="020B0604020202020204" pitchFamily="34" charset="0"/>
              </a:rPr>
              <a:t>Gán</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thông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số</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cho</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các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trường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thông</a:t>
            </a:r>
            <a:r>
              <a:rPr lang="en-US" altLang="en-US" sz="1400" dirty="0">
                <a:solidFill>
                  <a:schemeClr val="tx1"/>
                </a:solidFill>
                <a:latin typeface="Arial" panose="020B0604020202020204" pitchFamily="34" charset="0"/>
                <a:cs typeface="Arial" panose="020B0604020202020204" pitchFamily="34" charset="0"/>
              </a:rPr>
              <a:t> tin </a:t>
            </a:r>
            <a:r>
              <a:rPr lang="en-US" altLang="en-US" sz="1400" dirty="0" err="1">
                <a:solidFill>
                  <a:schemeClr val="tx1"/>
                </a:solidFill>
                <a:latin typeface="Arial" panose="020B0604020202020204" pitchFamily="34" charset="0"/>
                <a:cs typeface="Arial" panose="020B0604020202020204" pitchFamily="34" charset="0"/>
              </a:rPr>
              <a:t>trong</a:t>
            </a:r>
            <a:r>
              <a:rPr lang="en-US" altLang="en-US" sz="1400" dirty="0">
                <a:solidFill>
                  <a:schemeClr val="tx1"/>
                </a:solidFill>
                <a:latin typeface="Arial" panose="020B0604020202020204" pitchFamily="34" charset="0"/>
                <a:cs typeface="Arial" panose="020B0604020202020204" pitchFamily="34" charset="0"/>
              </a:rPr>
              <a:t> struct </a:t>
            </a:r>
            <a:r>
              <a:rPr lang="en-US" altLang="en-US" sz="1400" dirty="0" err="1">
                <a:solidFill>
                  <a:schemeClr val="tx1"/>
                </a:solidFill>
                <a:latin typeface="Arial" panose="020B0604020202020204" pitchFamily="34" charset="0"/>
                <a:cs typeface="Arial" panose="020B0604020202020204" pitchFamily="34" charset="0"/>
              </a:rPr>
              <a:t>init</a:t>
            </a:r>
            <a:endParaRPr lang="en-US" altLang="en-US" sz="1400" dirty="0">
              <a:solidFill>
                <a:schemeClr val="tx1"/>
              </a:solidFill>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Tx/>
              <a:buAutoNum type="arabicPeriod"/>
              <a:tabLst/>
            </a:pPr>
            <a:r>
              <a:rPr lang="en-US" altLang="en-US" sz="1400" dirty="0" err="1">
                <a:solidFill>
                  <a:schemeClr val="tx1"/>
                </a:solidFill>
                <a:latin typeface="Arial" panose="020B0604020202020204" pitchFamily="34" charset="0"/>
                <a:cs typeface="Arial" panose="020B0604020202020204" pitchFamily="34" charset="0"/>
              </a:rPr>
              <a:t>Kích</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hoạt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chức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năng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và</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sử</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dụng</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ngoại</a:t>
            </a:r>
            <a:r>
              <a:rPr lang="en-US" altLang="en-US" sz="1400" dirty="0">
                <a:solidFill>
                  <a:schemeClr val="tx1"/>
                </a:solidFill>
                <a:latin typeface="Arial" panose="020B0604020202020204" pitchFamily="34" charset="0"/>
                <a:cs typeface="Arial" panose="020B0604020202020204" pitchFamily="34" charset="0"/>
              </a:rPr>
              <a:t> vi</a:t>
            </a:r>
          </a:p>
          <a:p>
            <a:pPr marR="0" lvl="0" algn="l" defTabSz="914400" rtl="0" eaLnBrk="0" fontAlgn="base" latinLnBrk="0" hangingPunct="0">
              <a:lnSpc>
                <a:spcPct val="150000"/>
              </a:lnSpc>
              <a:spcBef>
                <a:spcPct val="0"/>
              </a:spcBef>
              <a:spcAft>
                <a:spcPct val="0"/>
              </a:spcAft>
              <a:buClrTx/>
              <a:buSzTx/>
              <a:tabLst/>
            </a:pP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Gọi</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hàm</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GPIO_Init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hoặc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Cmd</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để</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kích</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hoạt</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chức</a:t>
            </a:r>
            <a:r>
              <a:rPr lang="en-US" altLang="en-US" sz="1400" dirty="0">
                <a:solidFill>
                  <a:schemeClr val="tx1"/>
                </a:solidFill>
                <a:latin typeface="Arial" panose="020B0604020202020204" pitchFamily="34" charset="0"/>
                <a:cs typeface="Arial" panose="020B0604020202020204" pitchFamily="34" charset="0"/>
              </a:rPr>
              <a:t> </a:t>
            </a:r>
            <a:r>
              <a:rPr lang="en-US" altLang="en-US" sz="1400" dirty="0" err="1">
                <a:solidFill>
                  <a:schemeClr val="tx1"/>
                </a:solidFill>
                <a:latin typeface="Arial" panose="020B0604020202020204" pitchFamily="34" charset="0"/>
                <a:cs typeface="Arial" panose="020B0604020202020204" pitchFamily="34" charset="0"/>
              </a:rPr>
              <a:t>năng</a:t>
            </a:r>
            <a:endParaRPr lang="en-US" altLang="en-US" sz="1400"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33A6C9F-252A-5669-91F7-70608011B298}"/>
              </a:ext>
            </a:extLst>
          </p:cNvPr>
          <p:cNvSpPr txBox="1"/>
          <p:nvPr/>
        </p:nvSpPr>
        <p:spPr>
          <a:xfrm>
            <a:off x="1772864" y="749489"/>
            <a:ext cx="9997603"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Thông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format </a:t>
            </a:r>
            <a:r>
              <a:rPr lang="en-US" dirty="0" err="1">
                <a:latin typeface="Arial" panose="020B0604020202020204" pitchFamily="34" charset="0"/>
                <a:cs typeface="Arial" panose="020B0604020202020204" pitchFamily="34" charset="0"/>
              </a:rPr>
              <a:t>chung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88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ngoại</a:t>
            </a:r>
            <a:r>
              <a:rPr lang="en-US" sz="3600" dirty="0">
                <a:latin typeface="Arial" panose="020B0604020202020204" pitchFamily="34" charset="0"/>
                <a:cs typeface="Arial" panose="020B0604020202020204" pitchFamily="34" charset="0"/>
              </a:rPr>
              <a:t> vi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SPL</a:t>
            </a:r>
            <a:endParaRPr lang="en-US" sz="3600" dirty="0"/>
          </a:p>
        </p:txBody>
      </p:sp>
      <p:sp>
        <p:nvSpPr>
          <p:cNvPr id="7" name="TextBox 6">
            <a:extLst>
              <a:ext uri="{FF2B5EF4-FFF2-40B4-BE49-F238E27FC236}">
                <a16:creationId xmlns:a16="http://schemas.microsoft.com/office/drawing/2014/main" id="{833A6C9F-252A-5669-91F7-70608011B298}"/>
              </a:ext>
            </a:extLst>
          </p:cNvPr>
          <p:cNvSpPr txBox="1"/>
          <p:nvPr/>
        </p:nvSpPr>
        <p:spPr>
          <a:xfrm>
            <a:off x="1772864" y="749489"/>
            <a:ext cx="9997603"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Thông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format </a:t>
            </a:r>
            <a:r>
              <a:rPr lang="en-US" dirty="0" err="1">
                <a:latin typeface="Arial" panose="020B0604020202020204" pitchFamily="34" charset="0"/>
                <a:cs typeface="Arial" panose="020B0604020202020204" pitchFamily="34" charset="0"/>
              </a:rPr>
              <a:t>chung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E8FABE8-2263-2B43-8306-33944647E0E5}"/>
              </a:ext>
            </a:extLst>
          </p:cNvPr>
          <p:cNvPicPr>
            <a:picLocks noChangeAspect="1"/>
          </p:cNvPicPr>
          <p:nvPr/>
        </p:nvPicPr>
        <p:blipFill>
          <a:blip r:embed="rId2"/>
          <a:stretch>
            <a:fillRect/>
          </a:stretch>
        </p:blipFill>
        <p:spPr>
          <a:xfrm>
            <a:off x="1854505" y="1299806"/>
            <a:ext cx="7775878" cy="5460860"/>
          </a:xfrm>
          <a:prstGeom prst="rect">
            <a:avLst/>
          </a:prstGeom>
        </p:spPr>
      </p:pic>
    </p:spTree>
    <p:extLst>
      <p:ext uri="{BB962C8B-B14F-4D97-AF65-F5344CB8AC3E}">
        <p14:creationId xmlns:p14="http://schemas.microsoft.com/office/powerpoint/2010/main" val="1891626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562133" y="-83621"/>
            <a:ext cx="10366313" cy="833110"/>
          </a:xfrm>
        </p:spPr>
        <p:txBody>
          <a:bodyPr>
            <a:normAutofit/>
          </a:bodyPr>
          <a:lstStyle/>
          <a:p>
            <a:pPr algn="l"/>
            <a:r>
              <a:rPr lang="en-US" sz="3600" dirty="0"/>
              <a:t>6. </a:t>
            </a:r>
            <a:r>
              <a:rPr lang="en-US" sz="3600" dirty="0" err="1">
                <a:latin typeface="Arial" panose="020B0604020202020204" pitchFamily="34" charset="0"/>
                <a:cs typeface="Arial" panose="020B0604020202020204" pitchFamily="34" charset="0"/>
              </a:rPr>
              <a:t>Lập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trình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ngoại</a:t>
            </a:r>
            <a:r>
              <a:rPr lang="en-US" sz="3600" dirty="0">
                <a:latin typeface="Arial" panose="020B0604020202020204" pitchFamily="34" charset="0"/>
                <a:cs typeface="Arial" panose="020B0604020202020204" pitchFamily="34" charset="0"/>
              </a:rPr>
              <a:t> vi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SPL</a:t>
            </a:r>
            <a:endParaRPr lang="en-US" sz="3600" dirty="0"/>
          </a:p>
        </p:txBody>
      </p:sp>
      <p:sp>
        <p:nvSpPr>
          <p:cNvPr id="7" name="TextBox 6">
            <a:extLst>
              <a:ext uri="{FF2B5EF4-FFF2-40B4-BE49-F238E27FC236}">
                <a16:creationId xmlns:a16="http://schemas.microsoft.com/office/drawing/2014/main" id="{833A6C9F-252A-5669-91F7-70608011B298}"/>
              </a:ext>
            </a:extLst>
          </p:cNvPr>
          <p:cNvSpPr txBox="1"/>
          <p:nvPr/>
        </p:nvSpPr>
        <p:spPr>
          <a:xfrm>
            <a:off x="1772864" y="749489"/>
            <a:ext cx="9997603"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Thông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SPL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format </a:t>
            </a:r>
            <a:r>
              <a:rPr lang="en-US" dirty="0" err="1">
                <a:latin typeface="Arial" panose="020B0604020202020204" pitchFamily="34" charset="0"/>
                <a:cs typeface="Arial" panose="020B0604020202020204" pitchFamily="34" charset="0"/>
              </a:rPr>
              <a:t>chung</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B0501A1-5B08-8465-E668-78AD7CFC8E40}"/>
              </a:ext>
            </a:extLst>
          </p:cNvPr>
          <p:cNvPicPr>
            <a:picLocks noChangeAspect="1"/>
          </p:cNvPicPr>
          <p:nvPr/>
        </p:nvPicPr>
        <p:blipFill>
          <a:blip r:embed="rId2"/>
          <a:stretch>
            <a:fillRect/>
          </a:stretch>
        </p:blipFill>
        <p:spPr>
          <a:xfrm>
            <a:off x="2448629" y="1354005"/>
            <a:ext cx="7142844" cy="5270072"/>
          </a:xfrm>
          <a:prstGeom prst="rect">
            <a:avLst/>
          </a:prstGeom>
        </p:spPr>
      </p:pic>
    </p:spTree>
    <p:extLst>
      <p:ext uri="{BB962C8B-B14F-4D97-AF65-F5344CB8AC3E}">
        <p14:creationId xmlns:p14="http://schemas.microsoft.com/office/powerpoint/2010/main" val="3307351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2365356" y="-589432"/>
            <a:ext cx="11258923" cy="1752599"/>
          </a:xfrm>
        </p:spPr>
        <p:txBody>
          <a:bodyPr/>
          <a:lstStyle/>
          <a:p>
            <a:pPr algn="l"/>
            <a:r>
              <a:rPr lang="en-US" dirty="0"/>
              <a:t>1. </a:t>
            </a:r>
            <a:r>
              <a:rPr lang="en-US" dirty="0">
                <a:solidFill>
                  <a:schemeClr val="tx1"/>
                </a:solidFill>
                <a:latin typeface="Arial" panose="020B0604020202020204" pitchFamily="34" charset="0"/>
                <a:cs typeface="Arial" panose="020B0604020202020204" pitchFamily="34" charset="0"/>
              </a:rPr>
              <a:t>Memory map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r>
              <a:rPr lang="vi-VN" dirty="0"/>
              <a:t>.</a:t>
            </a:r>
            <a:endParaRPr lang="en-US" dirty="0"/>
          </a:p>
        </p:txBody>
      </p:sp>
      <p:sp>
        <p:nvSpPr>
          <p:cNvPr id="8" name="TextBox 7">
            <a:extLst>
              <a:ext uri="{FF2B5EF4-FFF2-40B4-BE49-F238E27FC236}">
                <a16:creationId xmlns:a16="http://schemas.microsoft.com/office/drawing/2014/main" id="{0CAA55D6-C23C-3848-D289-7ABCAE15A652}"/>
              </a:ext>
            </a:extLst>
          </p:cNvPr>
          <p:cNvSpPr txBox="1"/>
          <p:nvPr/>
        </p:nvSpPr>
        <p:spPr>
          <a:xfrm>
            <a:off x="6660277" y="2577485"/>
            <a:ext cx="5266680" cy="1703030"/>
          </a:xfrm>
          <a:prstGeom prst="rect">
            <a:avLst/>
          </a:prstGeom>
          <a:noFill/>
        </p:spPr>
        <p:txBody>
          <a:bodyPr wrap="square" rtlCol="0">
            <a:spAutoFit/>
          </a:bodyPr>
          <a:lstStyle/>
          <a:p>
            <a:pPr>
              <a:lnSpc>
                <a:spcPct val="150000"/>
              </a:lnSpc>
            </a:pP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a:t>
            </a:r>
          </a:p>
          <a:p>
            <a:pPr>
              <a:lnSpc>
                <a:spcPct val="150000"/>
              </a:lnSpc>
            </a:pPr>
            <a:r>
              <a:rPr lang="en-US" dirty="0">
                <a:latin typeface="Arial" panose="020B0604020202020204" pitchFamily="34" charset="0"/>
                <a:cs typeface="Arial" panose="020B0604020202020204" pitchFamily="34" charset="0"/>
              </a:rPr>
              <a:t>Ta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Datasheet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dòng</a:t>
            </a:r>
            <a:r>
              <a:rPr lang="en-US" dirty="0">
                <a:latin typeface="Arial" panose="020B0604020202020204" pitchFamily="34" charset="0"/>
                <a:cs typeface="Arial" panose="020B0604020202020204" pitchFamily="34" charset="0"/>
              </a:rPr>
              <a:t> chip </a:t>
            </a:r>
            <a:r>
              <a:rPr lang="en-US" dirty="0" err="1">
                <a:latin typeface="Arial" panose="020B0604020202020204" pitchFamily="34" charset="0"/>
                <a:cs typeface="Arial" panose="020B0604020202020204" pitchFamily="34" charset="0"/>
              </a:rPr>
              <a:t>cụ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FF1DFA5A-21DE-C7F3-24BF-63BB9932E109}"/>
              </a:ext>
            </a:extLst>
          </p:cNvPr>
          <p:cNvPicPr>
            <a:picLocks noChangeAspect="1"/>
          </p:cNvPicPr>
          <p:nvPr/>
        </p:nvPicPr>
        <p:blipFill>
          <a:blip r:embed="rId2"/>
          <a:stretch>
            <a:fillRect/>
          </a:stretch>
        </p:blipFill>
        <p:spPr>
          <a:xfrm>
            <a:off x="168613" y="566530"/>
            <a:ext cx="6142657" cy="6291470"/>
          </a:xfrm>
          <a:prstGeom prst="rect">
            <a:avLst/>
          </a:prstGeom>
        </p:spPr>
      </p:pic>
    </p:spTree>
    <p:extLst>
      <p:ext uri="{BB962C8B-B14F-4D97-AF65-F5344CB8AC3E}">
        <p14:creationId xmlns:p14="http://schemas.microsoft.com/office/powerpoint/2010/main" val="358443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2365356" y="-589432"/>
            <a:ext cx="11258923" cy="1752599"/>
          </a:xfrm>
        </p:spPr>
        <p:txBody>
          <a:bodyPr/>
          <a:lstStyle/>
          <a:p>
            <a:pPr algn="l"/>
            <a:r>
              <a:rPr lang="en-US" dirty="0"/>
              <a:t>1. </a:t>
            </a:r>
            <a:r>
              <a:rPr lang="en-US" dirty="0">
                <a:solidFill>
                  <a:schemeClr val="tx1"/>
                </a:solidFill>
                <a:latin typeface="Arial" panose="020B0604020202020204" pitchFamily="34" charset="0"/>
                <a:cs typeface="Arial" panose="020B0604020202020204" pitchFamily="34" charset="0"/>
              </a:rPr>
              <a:t>Memory map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r>
              <a:rPr lang="vi-VN" dirty="0"/>
              <a:t>.</a:t>
            </a:r>
            <a:endParaRPr lang="en-US" dirty="0"/>
          </a:p>
        </p:txBody>
      </p:sp>
      <p:sp>
        <p:nvSpPr>
          <p:cNvPr id="8" name="TextBox 7">
            <a:extLst>
              <a:ext uri="{FF2B5EF4-FFF2-40B4-BE49-F238E27FC236}">
                <a16:creationId xmlns:a16="http://schemas.microsoft.com/office/drawing/2014/main" id="{0CAA55D6-C23C-3848-D289-7ABCAE15A652}"/>
              </a:ext>
            </a:extLst>
          </p:cNvPr>
          <p:cNvSpPr txBox="1"/>
          <p:nvPr/>
        </p:nvSpPr>
        <p:spPr>
          <a:xfrm>
            <a:off x="1881458" y="1330990"/>
            <a:ext cx="9610080" cy="4196020"/>
          </a:xfrm>
          <a:prstGeom prst="rect">
            <a:avLst/>
          </a:prstGeom>
          <a:noFill/>
        </p:spPr>
        <p:txBody>
          <a:bodyPr wrap="square" rtlCol="0">
            <a:spAutoFit/>
          </a:bodyPr>
          <a:lstStyle/>
          <a:p>
            <a:pPr>
              <a:lnSpc>
                <a:spcPct val="150000"/>
              </a:lnSpc>
            </a:pP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STM32F407ZET6</a:t>
            </a:r>
          </a:p>
          <a:p>
            <a:pPr marL="342900" indent="-342900">
              <a:lnSpc>
                <a:spcPct val="150000"/>
              </a:lnSpc>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bus AHB1?</a:t>
            </a:r>
          </a:p>
          <a:p>
            <a:pPr marL="342900" indent="-342900">
              <a:lnSpc>
                <a:spcPct val="150000"/>
              </a:lnSpc>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GPIOA?</a:t>
            </a:r>
          </a:p>
          <a:p>
            <a:pPr marL="342900" indent="-342900">
              <a:lnSpc>
                <a:spcPct val="150000"/>
              </a:lnSpc>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RCC?</a:t>
            </a:r>
          </a:p>
          <a:p>
            <a:pPr marL="342900" indent="-342900">
              <a:lnSpc>
                <a:spcPct val="150000"/>
              </a:lnSpc>
              <a:buFontTx/>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vi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bus APB1?</a:t>
            </a:r>
          </a:p>
          <a:p>
            <a:pPr marL="342900" indent="-342900">
              <a:lnSpc>
                <a:spcPct val="150000"/>
              </a:lnSpc>
              <a:buFontTx/>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Flash Memory?</a:t>
            </a:r>
          </a:p>
          <a:p>
            <a:pPr marL="342900" indent="-342900">
              <a:lnSpc>
                <a:spcPct val="150000"/>
              </a:lnSpc>
              <a:buFontTx/>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SRAM2?</a:t>
            </a:r>
          </a:p>
          <a:p>
            <a:pPr marL="342900" indent="-342900">
              <a:lnSpc>
                <a:spcPct val="150000"/>
              </a:lnSpc>
              <a:buFontTx/>
              <a:buAutoNum type="arabicPeriod"/>
            </a:pPr>
            <a:r>
              <a:rPr lang="en-US" dirty="0" err="1">
                <a:latin typeface="Arial" panose="020B0604020202020204" pitchFamily="34" charset="0"/>
                <a:cs typeface="Arial" panose="020B0604020202020204" pitchFamily="34" charset="0"/>
              </a:rPr>
              <a:t>Đâu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ADC?</a:t>
            </a:r>
          </a:p>
          <a:p>
            <a:pPr marL="342900" indent="-342900">
              <a:lnSpc>
                <a:spcPct val="150000"/>
              </a:lnSpc>
              <a:buAutoNum type="arabicPeriod"/>
            </a:pPr>
            <a:endParaRPr lang="en-US" dirty="0">
              <a:latin typeface="Arial" panose="020B0604020202020204" pitchFamily="34" charset="0"/>
              <a:cs typeface="Arial" panose="020B0604020202020204" pitchFamily="34" charset="0"/>
            </a:endParaRPr>
          </a:p>
          <a:p>
            <a:pPr marL="342900" indent="-342900">
              <a:lnSpc>
                <a:spcPct val="150000"/>
              </a:lnSpc>
              <a:buAutoNum type="arabicPeriod"/>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108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AA55D6-C23C-3848-D289-7ABCAE15A652}"/>
              </a:ext>
            </a:extLst>
          </p:cNvPr>
          <p:cNvSpPr txBox="1"/>
          <p:nvPr/>
        </p:nvSpPr>
        <p:spPr>
          <a:xfrm>
            <a:off x="2659671" y="124760"/>
            <a:ext cx="9610080" cy="7289175"/>
          </a:xfrm>
          <a:prstGeom prst="rect">
            <a:avLst/>
          </a:prstGeom>
          <a:noFill/>
        </p:spPr>
        <p:txBody>
          <a:bodyPr wrap="square" rtlCol="0">
            <a:spAutoFit/>
          </a:bodyPr>
          <a:lstStyle/>
          <a:p>
            <a:pPr>
              <a:lnSpc>
                <a:spcPct val="150000"/>
              </a:lnSpc>
            </a:pPr>
            <a:r>
              <a:rPr lang="en-US" sz="1600" dirty="0" err="1">
                <a:latin typeface="Arial" panose="020B0604020202020204" pitchFamily="34" charset="0"/>
                <a:cs typeface="Arial" panose="020B0604020202020204" pitchFamily="34" charset="0"/>
              </a:rPr>
              <a:t>Câu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hỏi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luyện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đối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STM32F407ZET6</a:t>
            </a:r>
          </a:p>
          <a:p>
            <a:pPr>
              <a:lnSpc>
                <a:spcPct val="150000"/>
              </a:lnSpc>
            </a:pPr>
            <a:r>
              <a:rPr lang="en-US" sz="1600" dirty="0">
                <a:latin typeface="Arial" panose="020B0604020202020204" pitchFamily="34" charset="0"/>
                <a:cs typeface="Arial" panose="020B0604020202020204" pitchFamily="34" charset="0"/>
              </a:rPr>
              <a:t>1.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ngoại</a:t>
            </a:r>
            <a:r>
              <a:rPr lang="en-US" sz="1600" dirty="0">
                <a:latin typeface="Arial" panose="020B0604020202020204" pitchFamily="34" charset="0"/>
                <a:cs typeface="Arial" panose="020B0604020202020204" pitchFamily="34" charset="0"/>
              </a:rPr>
              <a:t> vi </a:t>
            </a:r>
            <a:r>
              <a:rPr lang="en-US" sz="1600" dirty="0" err="1">
                <a:latin typeface="Arial" panose="020B0604020202020204" pitchFamily="34" charset="0"/>
                <a:cs typeface="Arial" panose="020B0604020202020204" pitchFamily="34" charset="0"/>
              </a:rPr>
              <a:t>thuộc</a:t>
            </a:r>
            <a:r>
              <a:rPr lang="en-US" sz="1600" dirty="0">
                <a:latin typeface="Arial" panose="020B0604020202020204" pitchFamily="34" charset="0"/>
                <a:cs typeface="Arial" panose="020B0604020202020204" pitchFamily="34" charset="0"/>
              </a:rPr>
              <a:t> bus AHB1?</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bắt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đầu</a:t>
            </a:r>
            <a:r>
              <a:rPr lang="en-US" sz="1600" dirty="0">
                <a:latin typeface="Arial" panose="020B0604020202020204" pitchFamily="34" charset="0"/>
                <a:cs typeface="Arial" panose="020B0604020202020204" pitchFamily="34" charset="0"/>
              </a:rPr>
              <a:t>: 0x4002 0000</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thúc</a:t>
            </a:r>
            <a:r>
              <a:rPr lang="en-US" sz="1600" dirty="0">
                <a:latin typeface="Arial" panose="020B0604020202020204" pitchFamily="34" charset="0"/>
                <a:cs typeface="Arial" panose="020B0604020202020204" pitchFamily="34" charset="0"/>
              </a:rPr>
              <a:t>: 0x4007 FFFF</a:t>
            </a:r>
          </a:p>
          <a:p>
            <a:pPr>
              <a:lnSpc>
                <a:spcPct val="150000"/>
              </a:lnSpc>
            </a:pPr>
            <a:r>
              <a:rPr lang="en-US" sz="1600" dirty="0">
                <a:latin typeface="Arial" panose="020B0604020202020204" pitchFamily="34" charset="0"/>
                <a:cs typeface="Arial" panose="020B0604020202020204" pitchFamily="34" charset="0"/>
              </a:rPr>
              <a:t>2.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ngoại</a:t>
            </a:r>
            <a:r>
              <a:rPr lang="en-US" sz="1600" dirty="0">
                <a:latin typeface="Arial" panose="020B0604020202020204" pitchFamily="34" charset="0"/>
                <a:cs typeface="Arial" panose="020B0604020202020204" pitchFamily="34" charset="0"/>
              </a:rPr>
              <a:t> vi GPIOA?</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0x4002 0000</a:t>
            </a:r>
          </a:p>
          <a:p>
            <a:pPr>
              <a:lnSpc>
                <a:spcPct val="150000"/>
              </a:lnSpc>
            </a:pPr>
            <a:r>
              <a:rPr lang="en-US" sz="1600" dirty="0">
                <a:latin typeface="Arial" panose="020B0604020202020204" pitchFamily="34" charset="0"/>
                <a:cs typeface="Arial" panose="020B0604020202020204" pitchFamily="34" charset="0"/>
              </a:rPr>
              <a:t>3.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ghi</a:t>
            </a:r>
            <a:r>
              <a:rPr lang="en-US" sz="1600" dirty="0">
                <a:latin typeface="Arial" panose="020B0604020202020204" pitchFamily="34" charset="0"/>
                <a:cs typeface="Arial" panose="020B0604020202020204" pitchFamily="34" charset="0"/>
              </a:rPr>
              <a:t> RCC?</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0x4002 3800</a:t>
            </a:r>
          </a:p>
          <a:p>
            <a:pPr>
              <a:lnSpc>
                <a:spcPct val="150000"/>
              </a:lnSpc>
            </a:pPr>
            <a:r>
              <a:rPr lang="en-US" sz="1600" dirty="0">
                <a:latin typeface="Arial" panose="020B0604020202020204" pitchFamily="34" charset="0"/>
                <a:cs typeface="Arial" panose="020B0604020202020204" pitchFamily="34" charset="0"/>
              </a:rPr>
              <a:t>4.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ngoại</a:t>
            </a:r>
            <a:r>
              <a:rPr lang="en-US" sz="1600" dirty="0">
                <a:latin typeface="Arial" panose="020B0604020202020204" pitchFamily="34" charset="0"/>
                <a:cs typeface="Arial" panose="020B0604020202020204" pitchFamily="34" charset="0"/>
              </a:rPr>
              <a:t> vi </a:t>
            </a:r>
            <a:r>
              <a:rPr lang="en-US" sz="1600" dirty="0" err="1">
                <a:latin typeface="Arial" panose="020B0604020202020204" pitchFamily="34" charset="0"/>
                <a:cs typeface="Arial" panose="020B0604020202020204" pitchFamily="34" charset="0"/>
              </a:rPr>
              <a:t>thuộc</a:t>
            </a:r>
            <a:r>
              <a:rPr lang="en-US" sz="1600" dirty="0">
                <a:latin typeface="Arial" panose="020B0604020202020204" pitchFamily="34" charset="0"/>
                <a:cs typeface="Arial" panose="020B0604020202020204" pitchFamily="34" charset="0"/>
              </a:rPr>
              <a:t> bus APB1?</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0x4000 0000</a:t>
            </a:r>
          </a:p>
          <a:p>
            <a:pPr>
              <a:lnSpc>
                <a:spcPct val="150000"/>
              </a:lnSpc>
            </a:pPr>
            <a:r>
              <a:rPr lang="en-US" sz="1600" dirty="0">
                <a:latin typeface="Arial" panose="020B0604020202020204" pitchFamily="34" charset="0"/>
                <a:cs typeface="Arial" panose="020B0604020202020204" pitchFamily="34" charset="0"/>
              </a:rPr>
              <a:t>5.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Flash Memory?</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0x0800 0000 – 0x080F FFFF</a:t>
            </a:r>
          </a:p>
          <a:p>
            <a:pPr>
              <a:lnSpc>
                <a:spcPct val="150000"/>
              </a:lnSpc>
            </a:pPr>
            <a:r>
              <a:rPr lang="en-US" sz="1600" dirty="0">
                <a:latin typeface="Arial" panose="020B0604020202020204" pitchFamily="34" charset="0"/>
                <a:cs typeface="Arial" panose="020B0604020202020204" pitchFamily="34" charset="0"/>
              </a:rPr>
              <a:t>6.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SRAM2?</a:t>
            </a:r>
          </a:p>
          <a:p>
            <a:pPr>
              <a:lnSpc>
                <a:spcPct val="150000"/>
              </a:lnSpc>
            </a:pPr>
            <a:r>
              <a:rPr lang="en-US" sz="1600" dirty="0">
                <a:latin typeface="Arial" panose="020B0604020202020204" pitchFamily="34" charset="0"/>
                <a:cs typeface="Arial" panose="020B0604020202020204" pitchFamily="34" charset="0"/>
              </a:rPr>
              <a:t>	SRAM1 </a:t>
            </a:r>
            <a:r>
              <a:rPr lang="en-US" sz="1600" dirty="0" err="1">
                <a:latin typeface="Arial" panose="020B0604020202020204" pitchFamily="34" charset="0"/>
                <a:cs typeface="Arial" panose="020B0604020202020204" pitchFamily="34" charset="0"/>
              </a:rPr>
              <a:t>bắt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đầu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0x2000 0000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thước</a:t>
            </a:r>
            <a:r>
              <a:rPr lang="en-US" sz="1600" dirty="0">
                <a:latin typeface="Arial" panose="020B0604020202020204" pitchFamily="34" charset="0"/>
                <a:cs typeface="Arial" panose="020B0604020202020204" pitchFamily="34" charset="0"/>
              </a:rPr>
              <a:t> SRAM1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X Bytes</a:t>
            </a:r>
          </a:p>
          <a:p>
            <a:pPr>
              <a:lnSpc>
                <a:spcPct val="150000"/>
              </a:lnSpc>
            </a:pPr>
            <a:r>
              <a:rPr lang="en-US" sz="1600" dirty="0">
                <a:latin typeface="Arial" panose="020B0604020202020204" pitchFamily="34" charset="0"/>
                <a:cs typeface="Arial" panose="020B0604020202020204" pitchFamily="34" charset="0"/>
              </a:rPr>
              <a:t>	=&gt;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SRAM2 = 0x2000 0000 + X</a:t>
            </a:r>
          </a:p>
          <a:p>
            <a:pPr>
              <a:lnSpc>
                <a:spcPct val="150000"/>
              </a:lnSpc>
            </a:pPr>
            <a:r>
              <a:rPr lang="en-US" sz="1600" dirty="0">
                <a:latin typeface="Arial" panose="020B0604020202020204" pitchFamily="34" charset="0"/>
                <a:cs typeface="Arial" panose="020B0604020202020204" pitchFamily="34" charset="0"/>
              </a:rPr>
              <a:t>7. </a:t>
            </a:r>
            <a:r>
              <a:rPr lang="en-US" sz="1600" dirty="0" err="1">
                <a:latin typeface="Arial" panose="020B0604020202020204" pitchFamily="34" charset="0"/>
                <a:cs typeface="Arial" panose="020B0604020202020204" pitchFamily="34" charset="0"/>
              </a:rPr>
              <a:t>Đâu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sở</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ghi</a:t>
            </a:r>
            <a:r>
              <a:rPr lang="en-US" sz="1600" dirty="0">
                <a:latin typeface="Arial" panose="020B0604020202020204" pitchFamily="34" charset="0"/>
                <a:cs typeface="Arial" panose="020B0604020202020204" pitchFamily="34" charset="0"/>
              </a:rPr>
              <a:t> ADC?</a:t>
            </a:r>
          </a:p>
          <a:p>
            <a:pPr>
              <a:lnSpc>
                <a:spcPct val="150000"/>
              </a:lnSpc>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chỉ</a:t>
            </a:r>
            <a:r>
              <a:rPr lang="en-US" sz="1600" dirty="0">
                <a:latin typeface="Arial" panose="020B0604020202020204" pitchFamily="34" charset="0"/>
                <a:cs typeface="Arial" panose="020B0604020202020204" pitchFamily="34" charset="0"/>
              </a:rPr>
              <a:t>: 0x4001 2000</a:t>
            </a:r>
          </a:p>
          <a:p>
            <a:pPr marL="342900" indent="-342900">
              <a:lnSpc>
                <a:spcPct val="150000"/>
              </a:lnSpc>
              <a:buAutoNum type="arabicPeriod"/>
            </a:pPr>
            <a:endParaRPr lang="en-US" sz="1600" dirty="0">
              <a:latin typeface="Arial" panose="020B0604020202020204" pitchFamily="34" charset="0"/>
              <a:cs typeface="Arial" panose="020B0604020202020204" pitchFamily="34" charset="0"/>
            </a:endParaRPr>
          </a:p>
          <a:p>
            <a:pPr marL="342900" indent="-342900">
              <a:lnSpc>
                <a:spcPct val="150000"/>
              </a:lnSpc>
              <a:buAutoNum type="arabicPeriod"/>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6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825687" y="-438116"/>
            <a:ext cx="10366313" cy="1752599"/>
          </a:xfrm>
        </p:spPr>
        <p:txBody>
          <a:bodyPr/>
          <a:lstStyle/>
          <a:p>
            <a:pPr algn="l"/>
            <a:r>
              <a:rPr lang="en-US" dirty="0"/>
              <a:t>2. </a:t>
            </a:r>
            <a:r>
              <a:rPr lang="en-US" dirty="0">
                <a:solidFill>
                  <a:schemeClr val="tx1"/>
                </a:solidFill>
                <a:latin typeface="Arial" panose="020B0604020202020204" pitchFamily="34" charset="0"/>
                <a:cs typeface="Arial" panose="020B0604020202020204" pitchFamily="34" charset="0"/>
              </a:rPr>
              <a:t>MCU Bus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endParaRPr lang="en-US" dirty="0"/>
          </a:p>
        </p:txBody>
      </p:sp>
      <p:sp>
        <p:nvSpPr>
          <p:cNvPr id="5" name="Rectangle 1">
            <a:extLst>
              <a:ext uri="{FF2B5EF4-FFF2-40B4-BE49-F238E27FC236}">
                <a16:creationId xmlns:a16="http://schemas.microsoft.com/office/drawing/2014/main" id="{4E17D355-2EEB-DF2F-1866-AEF4EA09430A}"/>
              </a:ext>
            </a:extLst>
          </p:cNvPr>
          <p:cNvSpPr>
            <a:spLocks noChangeArrowheads="1"/>
          </p:cNvSpPr>
          <p:nvPr/>
        </p:nvSpPr>
        <p:spPr bwMode="auto">
          <a:xfrm>
            <a:off x="5108079" y="966183"/>
            <a:ext cx="6596665"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err="1">
                <a:latin typeface="Arial" panose="020B0604020202020204" pitchFamily="34" charset="0"/>
              </a:rPr>
              <a:t>Lõi</a:t>
            </a:r>
            <a:r>
              <a:rPr lang="en-US" altLang="en-US" dirty="0">
                <a:latin typeface="Arial" panose="020B0604020202020204" pitchFamily="34" charset="0"/>
              </a:rPr>
              <a:t> Arm Cortex-M4 </a:t>
            </a:r>
            <a:r>
              <a:rPr lang="en-US" altLang="en-US" dirty="0" err="1">
                <a:latin typeface="Arial" panose="020B0604020202020204" pitchFamily="34" charset="0"/>
              </a:rPr>
              <a:t>giao</a:t>
            </a:r>
            <a:r>
              <a:rPr lang="en-US" altLang="en-US" dirty="0">
                <a:latin typeface="Arial" panose="020B0604020202020204" pitchFamily="34" charset="0"/>
              </a:rPr>
              <a:t> </a:t>
            </a:r>
            <a:r>
              <a:rPr lang="en-US" altLang="en-US" dirty="0" err="1">
                <a:latin typeface="Arial" panose="020B0604020202020204" pitchFamily="34" charset="0"/>
              </a:rPr>
              <a:t>tiếp</a:t>
            </a:r>
            <a:r>
              <a:rPr lang="en-US" altLang="en-US" dirty="0">
                <a:latin typeface="Arial" panose="020B0604020202020204" pitchFamily="34" charset="0"/>
              </a:rPr>
              <a:t> </a:t>
            </a:r>
            <a:r>
              <a:rPr lang="en-US" altLang="en-US" dirty="0" err="1">
                <a:latin typeface="Arial" panose="020B0604020202020204" pitchFamily="34" charset="0"/>
              </a:rPr>
              <a:t>với</a:t>
            </a:r>
            <a:r>
              <a:rPr lang="en-US" altLang="en-US" dirty="0">
                <a:latin typeface="Arial" panose="020B0604020202020204" pitchFamily="34" charset="0"/>
              </a:rPr>
              <a:t> </a:t>
            </a:r>
            <a:r>
              <a:rPr lang="en-US" altLang="en-US" dirty="0" err="1">
                <a:latin typeface="Arial" panose="020B0604020202020204" pitchFamily="34" charset="0"/>
              </a:rPr>
              <a:t>ngoại</a:t>
            </a:r>
            <a:r>
              <a:rPr lang="en-US" altLang="en-US" dirty="0">
                <a:latin typeface="Arial" panose="020B0604020202020204" pitchFamily="34" charset="0"/>
              </a:rPr>
              <a:t> vi </a:t>
            </a:r>
            <a:r>
              <a:rPr lang="en-US" altLang="en-US" dirty="0" err="1">
                <a:latin typeface="Arial" panose="020B0604020202020204" pitchFamily="34" charset="0"/>
              </a:rPr>
              <a:t>khác</a:t>
            </a:r>
            <a:r>
              <a:rPr lang="en-US" altLang="en-US" dirty="0">
                <a:latin typeface="Arial" panose="020B0604020202020204" pitchFamily="34" charset="0"/>
              </a:rPr>
              <a:t> </a:t>
            </a:r>
            <a:r>
              <a:rPr lang="en-US" altLang="en-US" dirty="0" err="1">
                <a:latin typeface="Arial" panose="020B0604020202020204" pitchFamily="34" charset="0"/>
              </a:rPr>
              <a:t>trong</a:t>
            </a:r>
            <a:r>
              <a:rPr lang="en-US" altLang="en-US" dirty="0">
                <a:latin typeface="Arial" panose="020B0604020202020204" pitchFamily="34" charset="0"/>
              </a:rPr>
              <a:t> vi </a:t>
            </a:r>
            <a:r>
              <a:rPr lang="en-US" altLang="en-US" dirty="0" err="1">
                <a:latin typeface="Arial" panose="020B0604020202020204" pitchFamily="34" charset="0"/>
              </a:rPr>
              <a:t>điều</a:t>
            </a:r>
            <a:r>
              <a:rPr lang="en-US" altLang="en-US" dirty="0">
                <a:latin typeface="Arial" panose="020B0604020202020204" pitchFamily="34" charset="0"/>
              </a:rPr>
              <a:t> </a:t>
            </a:r>
            <a:r>
              <a:rPr lang="en-US" altLang="en-US" dirty="0" err="1">
                <a:latin typeface="Arial" panose="020B0604020202020204" pitchFamily="34" charset="0"/>
              </a:rPr>
              <a:t>khiển</a:t>
            </a:r>
            <a:r>
              <a:rPr lang="en-US" altLang="en-US" dirty="0">
                <a:latin typeface="Arial" panose="020B0604020202020204" pitchFamily="34" charset="0"/>
              </a:rPr>
              <a:t> </a:t>
            </a:r>
            <a:r>
              <a:rPr lang="en-US" altLang="en-US" dirty="0" err="1">
                <a:latin typeface="Arial" panose="020B0604020202020204" pitchFamily="34" charset="0"/>
              </a:rPr>
              <a:t>thông</a:t>
            </a:r>
            <a:r>
              <a:rPr lang="en-US" altLang="en-US" dirty="0">
                <a:latin typeface="Arial" panose="020B0604020202020204" pitchFamily="34" charset="0"/>
              </a:rPr>
              <a:t> qua </a:t>
            </a:r>
            <a:r>
              <a:rPr lang="en-US" altLang="en-US" dirty="0" err="1">
                <a:latin typeface="Arial" panose="020B0604020202020204" pitchFamily="34" charset="0"/>
              </a:rPr>
              <a:t>các</a:t>
            </a:r>
            <a:r>
              <a:rPr lang="en-US" altLang="en-US" dirty="0">
                <a:latin typeface="Arial" panose="020B0604020202020204" pitchFamily="34" charset="0"/>
              </a:rPr>
              <a:t> Bus.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US" dirty="0" err="1">
                <a:latin typeface="Arial" panose="020B0604020202020204" pitchFamily="34" charset="0"/>
              </a:rPr>
              <a:t>Có</a:t>
            </a:r>
            <a:r>
              <a:rPr lang="en-US" altLang="en-US" dirty="0">
                <a:latin typeface="Arial" panose="020B0604020202020204" pitchFamily="34" charset="0"/>
              </a:rPr>
              <a:t> 3 </a:t>
            </a:r>
            <a:r>
              <a:rPr lang="en-US" altLang="en-US" dirty="0" err="1">
                <a:latin typeface="Arial" panose="020B0604020202020204" pitchFamily="34" charset="0"/>
              </a:rPr>
              <a:t>loại</a:t>
            </a:r>
            <a:r>
              <a:rPr lang="en-US" altLang="en-US" dirty="0">
                <a:latin typeface="Arial" panose="020B0604020202020204" pitchFamily="34" charset="0"/>
              </a:rPr>
              <a:t> bus </a:t>
            </a:r>
            <a:r>
              <a:rPr lang="en-US" altLang="en-US" dirty="0" err="1">
                <a:latin typeface="Arial" panose="020B0604020202020204" pitchFamily="34" charset="0"/>
              </a:rPr>
              <a:t>sau</a:t>
            </a:r>
            <a:r>
              <a:rPr lang="en-US" altLang="en-US" dirty="0">
                <a:latin typeface="Arial" panose="020B0604020202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I-Bus: </a:t>
            </a:r>
            <a:r>
              <a:rPr lang="en-US" altLang="en-US" dirty="0" err="1">
                <a:latin typeface="Arial" panose="020B0604020202020204" pitchFamily="34" charset="0"/>
              </a:rPr>
              <a:t>Intruction</a:t>
            </a:r>
            <a:r>
              <a:rPr lang="en-US" altLang="en-US" dirty="0">
                <a:latin typeface="Arial" panose="020B0604020202020204" pitchFamily="34" charset="0"/>
              </a:rPr>
              <a:t> bus: Bus </a:t>
            </a:r>
            <a:r>
              <a:rPr lang="en-US" altLang="en-US" dirty="0" err="1">
                <a:latin typeface="Arial" panose="020B0604020202020204" pitchFamily="34" charset="0"/>
              </a:rPr>
              <a:t>lệnh</a:t>
            </a:r>
            <a:r>
              <a:rPr lang="en-US" altLang="en-US" dirty="0">
                <a:latin typeface="Arial" panose="020B0604020202020204" pitchFamily="34" charset="0"/>
              </a:rPr>
              <a:t> </a:t>
            </a:r>
            <a:r>
              <a:rPr lang="vi-VN" altLang="en-US" dirty="0">
                <a:latin typeface="Arial" panose="020B0604020202020204" pitchFamily="34" charset="0"/>
              </a:rPr>
              <a:t>được sử dụng để nạp lệnh từ bộ nhớ chương trình (Flash memory) đến bộ xử lý (CPU).</a:t>
            </a:r>
            <a:endParaRPr lang="en-US" altLang="en-US" dirty="0">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D-Bus: Data bus: Bus </a:t>
            </a:r>
            <a:r>
              <a:rPr kumimoji="0" lang="en-US" altLang="en-US" b="0" i="0" u="none" strike="noStrike" cap="none" normalizeH="0" baseline="0" dirty="0" err="1">
                <a:ln>
                  <a:noFill/>
                </a:ln>
                <a:solidFill>
                  <a:schemeClr val="tx1"/>
                </a:solidFill>
                <a:effectLst/>
                <a:latin typeface="Arial" panose="020B0604020202020204" pitchFamily="34" charset="0"/>
              </a:rPr>
              <a:t>dữ</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liệu</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vi-VN" altLang="en-US" b="0" i="0" u="none" strike="noStrike" cap="none" normalizeH="0" baseline="0" dirty="0">
                <a:ln>
                  <a:noFill/>
                </a:ln>
                <a:solidFill>
                  <a:schemeClr val="tx1"/>
                </a:solidFill>
                <a:effectLst/>
                <a:latin typeface="Arial" panose="020B0604020202020204" pitchFamily="34" charset="0"/>
              </a:rPr>
              <a:t>được sử dụng để truyền dữ liệu giữa CPU và các bộ nhớ dữ liệu </a:t>
            </a:r>
            <a:r>
              <a:rPr lang="en-US" altLang="en-US" dirty="0" err="1">
                <a:latin typeface="Arial" panose="020B0604020202020204" pitchFamily="34" charset="0"/>
              </a:rPr>
              <a:t>trên</a:t>
            </a:r>
            <a:r>
              <a:rPr lang="en-US" altLang="en-US" dirty="0">
                <a:latin typeface="Arial" panose="020B0604020202020204" pitchFamily="34" charset="0"/>
              </a:rPr>
              <a:t> Flash</a:t>
            </a:r>
            <a:r>
              <a:rPr kumimoji="0" lang="vi-VN" altLang="en-US" b="0" i="0" u="none" strike="noStrike" cap="none" normalizeH="0" baseline="0" dirty="0">
                <a:ln>
                  <a:noFill/>
                </a:ln>
                <a:solidFill>
                  <a:schemeClr val="tx1"/>
                </a:solidFill>
                <a:effectLst/>
                <a:latin typeface="Arial" panose="020B0604020202020204" pitchFamily="34" charset="0"/>
              </a:rPr>
              <a:t> hoặc các thiết bị ngoại vi khác.</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dirty="0">
                <a:latin typeface="Arial" panose="020B0604020202020204" pitchFamily="34" charset="0"/>
              </a:rPr>
              <a:t>S-Bus: System bus: Bus </a:t>
            </a:r>
            <a:r>
              <a:rPr lang="en-US" altLang="en-US" dirty="0" err="1">
                <a:latin typeface="Arial" panose="020B0604020202020204" pitchFamily="34" charset="0"/>
              </a:rPr>
              <a:t>hệ</a:t>
            </a:r>
            <a:r>
              <a:rPr lang="en-US" altLang="en-US" dirty="0">
                <a:latin typeface="Arial" panose="020B0604020202020204" pitchFamily="34" charset="0"/>
              </a:rPr>
              <a:t> </a:t>
            </a:r>
            <a:r>
              <a:rPr lang="en-US" altLang="en-US" dirty="0" err="1">
                <a:latin typeface="Arial" panose="020B0604020202020204" pitchFamily="34" charset="0"/>
              </a:rPr>
              <a:t>thống</a:t>
            </a:r>
            <a:r>
              <a:rPr lang="en-US" altLang="en-US" dirty="0">
                <a:latin typeface="Arial" panose="020B0604020202020204" pitchFamily="34" charset="0"/>
              </a:rPr>
              <a:t> </a:t>
            </a:r>
            <a:r>
              <a:rPr lang="vi-VN" altLang="en-US" dirty="0">
                <a:latin typeface="Arial" panose="020B0604020202020204" pitchFamily="34" charset="0"/>
              </a:rPr>
              <a:t>được sử dụng để truyền thông tin điều khiển và cấu hình giữa CPU và các thành phần hệ thống khác, như các thiết bị ngoại vi,</a:t>
            </a:r>
            <a:r>
              <a:rPr lang="en-US" altLang="en-US" dirty="0">
                <a:latin typeface="Arial" panose="020B0604020202020204" pitchFamily="34" charset="0"/>
              </a:rPr>
              <a:t> SRAM, </a:t>
            </a:r>
            <a:r>
              <a:rPr lang="vi-VN" altLang="en-US" dirty="0">
                <a:latin typeface="Arial" panose="020B0604020202020204" pitchFamily="34" charset="0"/>
              </a:rPr>
              <a:t> bộ điều khiển hệ thống, và các mô-đun khác.</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F9FD25A-572D-6957-6C5A-6001E2C01B1D}"/>
              </a:ext>
            </a:extLst>
          </p:cNvPr>
          <p:cNvPicPr>
            <a:picLocks noChangeAspect="1"/>
          </p:cNvPicPr>
          <p:nvPr/>
        </p:nvPicPr>
        <p:blipFill>
          <a:blip r:embed="rId2"/>
          <a:stretch>
            <a:fillRect/>
          </a:stretch>
        </p:blipFill>
        <p:spPr>
          <a:xfrm>
            <a:off x="389979" y="1455381"/>
            <a:ext cx="4308480" cy="3432616"/>
          </a:xfrm>
          <a:prstGeom prst="rect">
            <a:avLst/>
          </a:prstGeom>
        </p:spPr>
      </p:pic>
    </p:spTree>
    <p:extLst>
      <p:ext uri="{BB962C8B-B14F-4D97-AF65-F5344CB8AC3E}">
        <p14:creationId xmlns:p14="http://schemas.microsoft.com/office/powerpoint/2010/main" val="151300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825687" y="-438116"/>
            <a:ext cx="10366313" cy="1752599"/>
          </a:xfrm>
        </p:spPr>
        <p:txBody>
          <a:bodyPr/>
          <a:lstStyle/>
          <a:p>
            <a:pPr algn="l"/>
            <a:r>
              <a:rPr lang="en-US" dirty="0"/>
              <a:t>2. </a:t>
            </a:r>
            <a:r>
              <a:rPr lang="en-US" dirty="0">
                <a:solidFill>
                  <a:schemeClr val="tx1"/>
                </a:solidFill>
                <a:latin typeface="Arial" panose="020B0604020202020204" pitchFamily="34" charset="0"/>
                <a:cs typeface="Arial" panose="020B0604020202020204" pitchFamily="34" charset="0"/>
              </a:rPr>
              <a:t>MCU Bus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STM32 MCU.</a:t>
            </a:r>
            <a:endParaRPr lang="en-US" dirty="0"/>
          </a:p>
        </p:txBody>
      </p:sp>
      <p:pic>
        <p:nvPicPr>
          <p:cNvPr id="4" name="Picture 3">
            <a:extLst>
              <a:ext uri="{FF2B5EF4-FFF2-40B4-BE49-F238E27FC236}">
                <a16:creationId xmlns:a16="http://schemas.microsoft.com/office/drawing/2014/main" id="{53673F34-F9CA-E863-03D7-21E8AA7209E3}"/>
              </a:ext>
            </a:extLst>
          </p:cNvPr>
          <p:cNvPicPr>
            <a:picLocks noChangeAspect="1"/>
          </p:cNvPicPr>
          <p:nvPr/>
        </p:nvPicPr>
        <p:blipFill>
          <a:blip r:embed="rId2"/>
          <a:stretch>
            <a:fillRect/>
          </a:stretch>
        </p:blipFill>
        <p:spPr>
          <a:xfrm>
            <a:off x="1927297" y="877985"/>
            <a:ext cx="8578575" cy="5459830"/>
          </a:xfrm>
          <a:prstGeom prst="rect">
            <a:avLst/>
          </a:prstGeom>
        </p:spPr>
      </p:pic>
    </p:spTree>
    <p:extLst>
      <p:ext uri="{BB962C8B-B14F-4D97-AF65-F5344CB8AC3E}">
        <p14:creationId xmlns:p14="http://schemas.microsoft.com/office/powerpoint/2010/main" val="365948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1BF3-F152-4610-A068-A4E5CDA63EDB}"/>
              </a:ext>
            </a:extLst>
          </p:cNvPr>
          <p:cNvSpPr>
            <a:spLocks noGrp="1"/>
          </p:cNvSpPr>
          <p:nvPr>
            <p:ph type="title"/>
          </p:nvPr>
        </p:nvSpPr>
        <p:spPr>
          <a:xfrm>
            <a:off x="1688592" y="-136187"/>
            <a:ext cx="10366313" cy="933855"/>
          </a:xfrm>
        </p:spPr>
        <p:txBody>
          <a:bodyPr/>
          <a:lstStyle/>
          <a:p>
            <a:pPr algn="l"/>
            <a:r>
              <a:rPr lang="en-US" dirty="0"/>
              <a:t>3. </a:t>
            </a:r>
            <a:r>
              <a:rPr lang="en-US" dirty="0">
                <a:solidFill>
                  <a:schemeClr val="tx1"/>
                </a:solidFill>
                <a:latin typeface="Arial" panose="020B0604020202020204" pitchFamily="34" charset="0"/>
                <a:cs typeface="Arial" panose="020B0604020202020204" pitchFamily="34" charset="0"/>
              </a:rPr>
              <a:t>MCU Clock tree</a:t>
            </a:r>
            <a:endParaRPr lang="en-US" dirty="0"/>
          </a:p>
        </p:txBody>
      </p:sp>
      <p:sp>
        <p:nvSpPr>
          <p:cNvPr id="3" name="Rectangle 1">
            <a:extLst>
              <a:ext uri="{FF2B5EF4-FFF2-40B4-BE49-F238E27FC236}">
                <a16:creationId xmlns:a16="http://schemas.microsoft.com/office/drawing/2014/main" id="{E57EC505-4F0F-DF1B-D554-A126D690B41A}"/>
              </a:ext>
            </a:extLst>
          </p:cNvPr>
          <p:cNvSpPr>
            <a:spLocks noChangeArrowheads="1"/>
          </p:cNvSpPr>
          <p:nvPr/>
        </p:nvSpPr>
        <p:spPr bwMode="auto">
          <a:xfrm>
            <a:off x="1552406" y="910970"/>
            <a:ext cx="7918314" cy="142032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sz="2000" b="1" dirty="0">
                <a:solidFill>
                  <a:schemeClr val="tx1"/>
                </a:solidFill>
                <a:latin typeface="Arial" panose="020B0604020202020204" pitchFamily="34" charset="0"/>
                <a:cs typeface="Arial" panose="020B0604020202020204" pitchFamily="34" charset="0"/>
              </a:rPr>
              <a:t>MCU Clocks </a:t>
            </a:r>
            <a:r>
              <a:rPr lang="en-US" altLang="en-US" sz="2000" b="1" dirty="0" err="1">
                <a:solidFill>
                  <a:schemeClr val="tx1"/>
                </a:solidFill>
                <a:latin typeface="Arial" panose="020B0604020202020204" pitchFamily="34" charset="0"/>
                <a:cs typeface="Arial" panose="020B0604020202020204" pitchFamily="34" charset="0"/>
              </a:rPr>
              <a:t>là</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thành</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phần</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quan</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trọng</a:t>
            </a:r>
            <a:r>
              <a:rPr lang="en-US" altLang="en-US" sz="2000" b="1" dirty="0">
                <a:solidFill>
                  <a:schemeClr val="tx1"/>
                </a:solidFill>
                <a:latin typeface="Arial" panose="020B0604020202020204" pitchFamily="34" charset="0"/>
                <a:cs typeface="Arial" panose="020B0604020202020204" pitchFamily="34" charset="0"/>
              </a:rPr>
              <a:t>, MCU </a:t>
            </a:r>
            <a:r>
              <a:rPr lang="en-US" altLang="en-US" sz="2000" b="1" dirty="0" err="1">
                <a:solidFill>
                  <a:schemeClr val="tx1"/>
                </a:solidFill>
                <a:latin typeface="Arial" panose="020B0604020202020204" pitchFamily="34" charset="0"/>
                <a:cs typeface="Arial" panose="020B0604020202020204" pitchFamily="34" charset="0"/>
              </a:rPr>
              <a:t>sẽ</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không</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thể</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hoạt</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động</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nếu</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thiếu</a:t>
            </a:r>
            <a:r>
              <a:rPr lang="en-US" altLang="en-US" sz="2000" b="1" dirty="0">
                <a:solidFill>
                  <a:schemeClr val="tx1"/>
                </a:solidFill>
                <a:latin typeface="Arial" panose="020B0604020202020204" pitchFamily="34" charset="0"/>
                <a:cs typeface="Arial" panose="020B0604020202020204" pitchFamily="34" charset="0"/>
              </a:rPr>
              <a:t> </a:t>
            </a:r>
            <a:r>
              <a:rPr lang="en-US" altLang="en-US" sz="2000" b="1" dirty="0" err="1">
                <a:solidFill>
                  <a:schemeClr val="tx1"/>
                </a:solidFill>
                <a:latin typeface="Arial" panose="020B0604020202020204" pitchFamily="34" charset="0"/>
                <a:cs typeface="Arial" panose="020B0604020202020204" pitchFamily="34" charset="0"/>
              </a:rPr>
              <a:t>nó</a:t>
            </a:r>
            <a:endParaRPr lang="en-US" altLang="en-US" sz="2000" b="1"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RCC – Reset and Clock Control</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08E26153-BB5E-B8A1-0E33-A3DDE190349A}"/>
              </a:ext>
            </a:extLst>
          </p:cNvPr>
          <p:cNvSpPr>
            <a:spLocks noChangeArrowheads="1"/>
          </p:cNvSpPr>
          <p:nvPr/>
        </p:nvSpPr>
        <p:spPr bwMode="auto">
          <a:xfrm>
            <a:off x="1867711" y="2816071"/>
            <a:ext cx="9438164" cy="234365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Clock: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có</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3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nguồn</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clock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khác</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nhau</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được</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sử</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dụng</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cho</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hệ</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thống</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Sysclk</a:t>
            </a:r>
            <a:r>
              <a:rPr kumimoji="0" lang="en-US" altLang="en-US" sz="20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HSI oscillator clock</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000" b="0" i="0" dirty="0">
                <a:solidFill>
                  <a:srgbClr val="000000"/>
                </a:solidFill>
                <a:effectLst/>
                <a:latin typeface="Arial" panose="020B0604020202020204" pitchFamily="34" charset="0"/>
              </a:rPr>
              <a:t>HSE oscillator clock</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000" dirty="0">
                <a:latin typeface="Arial" panose="020B0604020202020204" pitchFamily="34" charset="0"/>
                <a:cs typeface="Arial" panose="020B0604020202020204" pitchFamily="34" charset="0"/>
              </a:rPr>
              <a:t>Main PLL (PLL) clock </a:t>
            </a:r>
            <a:br>
              <a:rPr lang="en-US" sz="2000" dirty="0"/>
            </a:b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7575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TM03457496[[fn=Parallax]]</Template>
  <TotalTime>1129</TotalTime>
  <Words>2231</Words>
  <Application>Microsoft Office PowerPoint</Application>
  <PresentationFormat>Widescreen</PresentationFormat>
  <Paragraphs>175</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Corbel</vt:lpstr>
      <vt:lpstr>Symbol</vt:lpstr>
      <vt:lpstr>Times New Roman</vt:lpstr>
      <vt:lpstr>Parallax</vt:lpstr>
      <vt:lpstr>Tài liệu training STM32</vt:lpstr>
      <vt:lpstr>PowerPoint Presentation</vt:lpstr>
      <vt:lpstr>1. Memory map trong STM32 MCU.</vt:lpstr>
      <vt:lpstr>1. Memory map trong STM32 MCU.</vt:lpstr>
      <vt:lpstr>1. Memory map trong STM32 MCU.</vt:lpstr>
      <vt:lpstr>PowerPoint Presentation</vt:lpstr>
      <vt:lpstr>2. MCU Bus trong STM32 MCU.</vt:lpstr>
      <vt:lpstr>2. MCU Bus trong STM32 MCU.</vt:lpstr>
      <vt:lpstr>3. MCU Clock tree</vt:lpstr>
      <vt:lpstr>3. MCU Clock tree</vt:lpstr>
      <vt:lpstr>3. MCU Clock tree</vt:lpstr>
      <vt:lpstr>3. MCU Clock tree</vt:lpstr>
      <vt:lpstr>4. Vector table và MCU interrupt design</vt:lpstr>
      <vt:lpstr>4. Vector table và MCU interrupt design</vt:lpstr>
      <vt:lpstr>PowerPoint Presentation</vt:lpstr>
      <vt:lpstr>PowerPoint Presentation</vt:lpstr>
      <vt:lpstr>PowerPoint Presentation</vt:lpstr>
      <vt:lpstr>5. GPIOs</vt:lpstr>
      <vt:lpstr>5. GPIOs</vt:lpstr>
      <vt:lpstr>5. GPIOs</vt:lpstr>
      <vt:lpstr>5. GPIOs</vt:lpstr>
      <vt:lpstr>5. GPIOs</vt:lpstr>
      <vt:lpstr>5. GPIOs</vt:lpstr>
      <vt:lpstr>5. GPIOs</vt:lpstr>
      <vt:lpstr>6. Lập trình điều khiển GPIO với thanh ghi</vt:lpstr>
      <vt:lpstr>6. Lập trình điều khiển GPIO với thanh ghi</vt:lpstr>
      <vt:lpstr>6. Lập trình điều khiển GPIO với thanh ghi</vt:lpstr>
      <vt:lpstr>6. Lập trình điều khiển GPIO với thanh ghi</vt:lpstr>
      <vt:lpstr>6. Lập trình điều khiển GPIO với thanh ghi</vt:lpstr>
      <vt:lpstr>6. Lập trình ngoại vi với SPL</vt:lpstr>
      <vt:lpstr>6. Lập trình ngoại vi với SPL</vt:lpstr>
      <vt:lpstr>6. Lập trình ngoại vi với SPL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DEPARTMENT</dc:title>
  <dc:creator>Le Van Hieu 20212242M</dc:creator>
  <cp:lastModifiedBy>HOANG VAN HOA 20184450</cp:lastModifiedBy>
  <cp:revision>37</cp:revision>
  <dcterms:created xsi:type="dcterms:W3CDTF">2024-01-15T03:27:21Z</dcterms:created>
  <dcterms:modified xsi:type="dcterms:W3CDTF">2024-07-04T07:47:31Z</dcterms:modified>
</cp:coreProperties>
</file>